
<file path=[Content_Types].xml><?xml version="1.0" encoding="utf-8"?>
<Types xmlns="http://schemas.openxmlformats.org/package/2006/content-types">
  <Default Extension="png" ContentType="image/png"/>
  <Default Extension="jfif" ContentType="image/jpe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7" r:id="rId2"/>
    <p:sldId id="258" r:id="rId3"/>
    <p:sldId id="263" r:id="rId4"/>
    <p:sldId id="262" r:id="rId5"/>
    <p:sldId id="264" r:id="rId6"/>
    <p:sldId id="260" r:id="rId7"/>
    <p:sldId id="261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eacher" initials="t" lastIdx="1" clrIdx="0">
    <p:extLst>
      <p:ext uri="{19B8F6BF-5375-455C-9EA6-DF929625EA0E}">
        <p15:presenceInfo xmlns:p15="http://schemas.microsoft.com/office/powerpoint/2012/main" userId="teach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74C1A8A3-306A-4EB7-A6B1-4F7E0EB9C5D6}" styleName="Средний стиль 3 — акцент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9CF1AB2-1976-4502-BF36-3FF5EA218861}" styleName="Средний стиль 4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48"/>
  </p:normalViewPr>
  <p:slideViewPr>
    <p:cSldViewPr snapToGrid="0">
      <p:cViewPr varScale="1">
        <p:scale>
          <a:sx n="65" d="100"/>
          <a:sy n="65" d="100"/>
        </p:scale>
        <p:origin x="700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9.xlsx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0.xlsx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1.xlsx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6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7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8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/>
              <a:t>Информированность</a:t>
            </a:r>
            <a:r>
              <a:rPr lang="ru-RU" baseline="0"/>
              <a:t> о процедуре экзамена </a:t>
            </a:r>
            <a:endParaRPr lang="ru-RU"/>
          </a:p>
        </c:rich>
      </c:tx>
      <c:layout>
        <c:manualLayout>
          <c:xMode val="edge"/>
          <c:yMode val="edge"/>
          <c:x val="0.15423524678177145"/>
          <c:y val="3.461056312753757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Высокий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1A3F-AD40-9674-E09BAD6474E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Лист1!$B$2</c:f>
              <c:numCache>
                <c:formatCode>0%</c:formatCode>
                <c:ptCount val="1"/>
                <c:pt idx="0">
                  <c:v>0.6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A3F-AD40-9674-E09BAD6474EE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Средний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Лист1!$C$2</c:f>
              <c:numCache>
                <c:formatCode>0%</c:formatCode>
                <c:ptCount val="1"/>
                <c:pt idx="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A3F-AD40-9674-E09BAD6474EE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Низкий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Лист1!$D$2</c:f>
              <c:numCache>
                <c:formatCode>0%</c:formatCode>
                <c:ptCount val="1"/>
                <c:pt idx="0">
                  <c:v>0.4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1A3F-AD40-9674-E09BAD6474E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466687344"/>
        <c:axId val="1466745696"/>
      </c:barChart>
      <c:catAx>
        <c:axId val="14666873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466745696"/>
        <c:crosses val="autoZero"/>
        <c:auto val="1"/>
        <c:lblAlgn val="ctr"/>
        <c:lblOffset val="100"/>
        <c:noMultiLvlLbl val="0"/>
      </c:catAx>
      <c:valAx>
        <c:axId val="14667456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4666873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baseline="0"/>
              <a:t>Уровень тревожности учащихся </a:t>
            </a:r>
            <a:endParaRPr lang="ru-RU"/>
          </a:p>
        </c:rich>
      </c:tx>
      <c:layout>
        <c:manualLayout>
          <c:xMode val="edge"/>
          <c:yMode val="edge"/>
          <c:x val="0.21913185331000293"/>
          <c:y val="2.380952380952380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Высокая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C7AE-4B49-8FDB-CD2C0E80D90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Ситуативная</c:v>
                </c:pt>
                <c:pt idx="1">
                  <c:v>Личностная 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0.27</c:v>
                </c:pt>
                <c:pt idx="1">
                  <c:v>0.48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7AE-4B49-8FDB-CD2C0E80D90A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Средний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Ситуативная</c:v>
                </c:pt>
                <c:pt idx="1">
                  <c:v>Личностная </c:v>
                </c:pt>
              </c:strCache>
            </c:strRef>
          </c:cat>
          <c:val>
            <c:numRef>
              <c:f>Лист1!$C$2:$C$3</c:f>
              <c:numCache>
                <c:formatCode>0%</c:formatCode>
                <c:ptCount val="2"/>
                <c:pt idx="0">
                  <c:v>0.52</c:v>
                </c:pt>
                <c:pt idx="1">
                  <c:v>0.38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7AE-4B49-8FDB-CD2C0E80D90A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Низкий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Ситуативная</c:v>
                </c:pt>
                <c:pt idx="1">
                  <c:v>Личностная </c:v>
                </c:pt>
              </c:strCache>
            </c:strRef>
          </c:cat>
          <c:val>
            <c:numRef>
              <c:f>Лист1!$D$2:$D$3</c:f>
              <c:numCache>
                <c:formatCode>0%</c:formatCode>
                <c:ptCount val="2"/>
                <c:pt idx="0">
                  <c:v>0.21</c:v>
                </c:pt>
                <c:pt idx="1">
                  <c:v>0.14000000000000001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C7AE-4B49-8FDB-CD2C0E80D90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466687344"/>
        <c:axId val="1466745696"/>
      </c:barChart>
      <c:catAx>
        <c:axId val="14666873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466745696"/>
        <c:crosses val="autoZero"/>
        <c:auto val="1"/>
        <c:lblAlgn val="ctr"/>
        <c:lblOffset val="100"/>
        <c:noMultiLvlLbl val="0"/>
      </c:catAx>
      <c:valAx>
        <c:axId val="14667456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4666873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/>
              <a:t>Информированность</a:t>
            </a:r>
            <a:r>
              <a:rPr lang="ru-RU" baseline="0"/>
              <a:t> о процедуре экзамена </a:t>
            </a:r>
            <a:endParaRPr lang="ru-RU"/>
          </a:p>
        </c:rich>
      </c:tx>
      <c:layout>
        <c:manualLayout>
          <c:xMode val="edge"/>
          <c:yMode val="edge"/>
          <c:x val="0.21913185331000293"/>
          <c:y val="2.380952380952380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Высокий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66A7-8D4C-A928-981E8678D33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Лист1!$B$2</c:f>
              <c:numCache>
                <c:formatCode>0%</c:formatCode>
                <c:ptCount val="1"/>
                <c:pt idx="0">
                  <c:v>0.25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6A7-8D4C-A928-981E8678D331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Средний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Лист1!$C$2</c:f>
              <c:numCache>
                <c:formatCode>0%</c:formatCode>
                <c:ptCount val="1"/>
                <c:pt idx="0">
                  <c:v>0.5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6A7-8D4C-A928-981E8678D331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Низкий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Лист1!$D$2</c:f>
              <c:numCache>
                <c:formatCode>0%</c:formatCode>
                <c:ptCount val="1"/>
                <c:pt idx="0">
                  <c:v>0.25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66A7-8D4C-A928-981E8678D33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466687344"/>
        <c:axId val="1466745696"/>
      </c:barChart>
      <c:catAx>
        <c:axId val="14666873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466745696"/>
        <c:crosses val="autoZero"/>
        <c:auto val="1"/>
        <c:lblAlgn val="ctr"/>
        <c:lblOffset val="100"/>
        <c:noMultiLvlLbl val="0"/>
      </c:catAx>
      <c:valAx>
        <c:axId val="14667456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4666873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baseline="0"/>
              <a:t>Уровень тревожности учащихся </a:t>
            </a:r>
            <a:endParaRPr lang="ru-RU"/>
          </a:p>
        </c:rich>
      </c:tx>
      <c:layout>
        <c:manualLayout>
          <c:xMode val="edge"/>
          <c:yMode val="edge"/>
          <c:x val="0.21913185331000293"/>
          <c:y val="2.380952380952380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Высокая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2DE3-7147-89DF-1F1B78032AD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Ситуативная</c:v>
                </c:pt>
                <c:pt idx="1">
                  <c:v>Личностная 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0.32</c:v>
                </c:pt>
                <c:pt idx="1">
                  <c:v>0.43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DE3-7147-89DF-1F1B78032AD2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Средний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Ситуативная</c:v>
                </c:pt>
                <c:pt idx="1">
                  <c:v>Личностная </c:v>
                </c:pt>
              </c:strCache>
            </c:strRef>
          </c:cat>
          <c:val>
            <c:numRef>
              <c:f>Лист1!$C$2:$C$3</c:f>
              <c:numCache>
                <c:formatCode>0%</c:formatCode>
                <c:ptCount val="2"/>
                <c:pt idx="0">
                  <c:v>0.56999999999999995</c:v>
                </c:pt>
                <c:pt idx="1">
                  <c:v>0.56999999999999995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DE3-7147-89DF-1F1B78032AD2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Низкий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Ситуативная</c:v>
                </c:pt>
                <c:pt idx="1">
                  <c:v>Личностная </c:v>
                </c:pt>
              </c:strCache>
            </c:strRef>
          </c:cat>
          <c:val>
            <c:numRef>
              <c:f>Лист1!$D$2:$D$3</c:f>
              <c:numCache>
                <c:formatCode>0%</c:formatCode>
                <c:ptCount val="2"/>
                <c:pt idx="0">
                  <c:v>0.11</c:v>
                </c:pt>
                <c:pt idx="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2DE3-7147-89DF-1F1B78032AD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466687344"/>
        <c:axId val="1466745696"/>
      </c:barChart>
      <c:catAx>
        <c:axId val="14666873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466745696"/>
        <c:crosses val="autoZero"/>
        <c:auto val="1"/>
        <c:lblAlgn val="ctr"/>
        <c:lblOffset val="100"/>
        <c:noMultiLvlLbl val="0"/>
      </c:catAx>
      <c:valAx>
        <c:axId val="14667456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4666873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baseline="0"/>
              <a:t>Уровень тревожности учащихся </a:t>
            </a:r>
            <a:endParaRPr lang="ru-RU"/>
          </a:p>
        </c:rich>
      </c:tx>
      <c:layout>
        <c:manualLayout>
          <c:xMode val="edge"/>
          <c:yMode val="edge"/>
          <c:x val="0.21913185331000293"/>
          <c:y val="2.380952380952380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Высокая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0462-3548-A475-A2C95CB18B2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Ситуативная</c:v>
                </c:pt>
                <c:pt idx="1">
                  <c:v>Личностная 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0.55000000000000004</c:v>
                </c:pt>
                <c:pt idx="1">
                  <c:v>0.55000000000000004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462-3548-A475-A2C95CB18B28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Средний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Ситуативная</c:v>
                </c:pt>
                <c:pt idx="1">
                  <c:v>Личностная </c:v>
                </c:pt>
              </c:strCache>
            </c:strRef>
          </c:cat>
          <c:val>
            <c:numRef>
              <c:f>Лист1!$C$2:$C$3</c:f>
              <c:numCache>
                <c:formatCode>0%</c:formatCode>
                <c:ptCount val="2"/>
                <c:pt idx="0">
                  <c:v>0</c:v>
                </c:pt>
                <c:pt idx="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462-3548-A475-A2C95CB18B28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Низкий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Ситуативная</c:v>
                </c:pt>
                <c:pt idx="1">
                  <c:v>Личностная </c:v>
                </c:pt>
              </c:strCache>
            </c:strRef>
          </c:cat>
          <c:val>
            <c:numRef>
              <c:f>Лист1!$D$2:$D$3</c:f>
              <c:numCache>
                <c:formatCode>0%</c:formatCode>
                <c:ptCount val="2"/>
                <c:pt idx="0">
                  <c:v>0.45</c:v>
                </c:pt>
                <c:pt idx="1">
                  <c:v>0.45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0462-3548-A475-A2C95CB18B2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466687344"/>
        <c:axId val="1466745696"/>
      </c:barChart>
      <c:catAx>
        <c:axId val="14666873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466745696"/>
        <c:crosses val="autoZero"/>
        <c:auto val="1"/>
        <c:lblAlgn val="ctr"/>
        <c:lblOffset val="100"/>
        <c:noMultiLvlLbl val="0"/>
      </c:catAx>
      <c:valAx>
        <c:axId val="14667456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4666873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/>
              <a:t>Информированность</a:t>
            </a:r>
            <a:r>
              <a:rPr lang="ru-RU" baseline="0"/>
              <a:t> о процедуре экзамена </a:t>
            </a:r>
            <a:endParaRPr lang="ru-RU"/>
          </a:p>
        </c:rich>
      </c:tx>
      <c:layout>
        <c:manualLayout>
          <c:xMode val="edge"/>
          <c:yMode val="edge"/>
          <c:x val="0.21913185331000293"/>
          <c:y val="2.380952380952380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Выше среднего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B7C8-E740-AE49-3C619215D6B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Лист1!$B$2</c:f>
              <c:numCache>
                <c:formatCode>0%</c:formatCode>
                <c:ptCount val="1"/>
                <c:pt idx="0">
                  <c:v>0.3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7C8-E740-AE49-3C619215D6BD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Средний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Лист1!$C$2</c:f>
              <c:numCache>
                <c:formatCode>0%</c:formatCode>
                <c:ptCount val="1"/>
                <c:pt idx="0">
                  <c:v>0.6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7C8-E740-AE49-3C619215D6BD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Низкий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Лист1!$D$2</c:f>
              <c:numCache>
                <c:formatCode>0%</c:formatCode>
                <c:ptCount val="1"/>
                <c:pt idx="0">
                  <c:v>0.1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B7C8-E740-AE49-3C619215D6B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466687344"/>
        <c:axId val="1466745696"/>
      </c:barChart>
      <c:catAx>
        <c:axId val="14666873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466745696"/>
        <c:crosses val="autoZero"/>
        <c:auto val="1"/>
        <c:lblAlgn val="ctr"/>
        <c:lblOffset val="100"/>
        <c:noMultiLvlLbl val="0"/>
      </c:catAx>
      <c:valAx>
        <c:axId val="14667456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4666873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baseline="0"/>
              <a:t>Уровень тревожности учащихся </a:t>
            </a:r>
            <a:endParaRPr lang="ru-RU"/>
          </a:p>
        </c:rich>
      </c:tx>
      <c:layout>
        <c:manualLayout>
          <c:xMode val="edge"/>
          <c:yMode val="edge"/>
          <c:x val="0.21913185331000293"/>
          <c:y val="2.380952380952380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Выше среднего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75B9-B749-AE5C-2C1D618AC61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Ситуативная</c:v>
                </c:pt>
                <c:pt idx="1">
                  <c:v>Личностная 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0</c:v>
                </c:pt>
                <c:pt idx="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5B9-B749-AE5C-2C1D618AC61F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Средний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Ситуативная</c:v>
                </c:pt>
                <c:pt idx="1">
                  <c:v>Личностная </c:v>
                </c:pt>
              </c:strCache>
            </c:strRef>
          </c:cat>
          <c:val>
            <c:numRef>
              <c:f>Лист1!$C$2:$C$3</c:f>
              <c:numCache>
                <c:formatCode>0%</c:formatCode>
                <c:ptCount val="2"/>
                <c:pt idx="0">
                  <c:v>0.7</c:v>
                </c:pt>
                <c:pt idx="1">
                  <c:v>0.8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5B9-B749-AE5C-2C1D618AC61F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Низкий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Ситуативная</c:v>
                </c:pt>
                <c:pt idx="1">
                  <c:v>Личностная </c:v>
                </c:pt>
              </c:strCache>
            </c:strRef>
          </c:cat>
          <c:val>
            <c:numRef>
              <c:f>Лист1!$D$2:$D$3</c:f>
              <c:numCache>
                <c:formatCode>0%</c:formatCode>
                <c:ptCount val="2"/>
                <c:pt idx="0">
                  <c:v>0.3</c:v>
                </c:pt>
                <c:pt idx="1">
                  <c:v>0.2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75B9-B749-AE5C-2C1D618AC61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466687344"/>
        <c:axId val="1466745696"/>
      </c:barChart>
      <c:catAx>
        <c:axId val="14666873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466745696"/>
        <c:crosses val="autoZero"/>
        <c:auto val="1"/>
        <c:lblAlgn val="ctr"/>
        <c:lblOffset val="100"/>
        <c:noMultiLvlLbl val="0"/>
      </c:catAx>
      <c:valAx>
        <c:axId val="14667456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4666873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/>
              <a:t>Информированность</a:t>
            </a:r>
            <a:r>
              <a:rPr lang="ru-RU" baseline="0"/>
              <a:t> о процедуре экзамена </a:t>
            </a:r>
            <a:endParaRPr lang="ru-RU"/>
          </a:p>
        </c:rich>
      </c:tx>
      <c:layout>
        <c:manualLayout>
          <c:xMode val="edge"/>
          <c:yMode val="edge"/>
          <c:x val="0.21913185331000293"/>
          <c:y val="2.380952380952380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Высокий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Лист1!$B$2</c:f>
              <c:numCache>
                <c:formatCode>0%</c:formatCode>
                <c:ptCount val="1"/>
                <c:pt idx="0">
                  <c:v>0.2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60C-BF47-9837-D54C58B647C1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Выше среднего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Lbl>
              <c:idx val="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60C-BF47-9837-D54C58B647C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Лист1!$C$2</c:f>
              <c:numCache>
                <c:formatCode>0%</c:formatCode>
                <c:ptCount val="1"/>
                <c:pt idx="0">
                  <c:v>0.4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60C-BF47-9837-D54C58B647C1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Средний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Лист1!$D$2</c:f>
              <c:numCache>
                <c:formatCode>0%</c:formatCode>
                <c:ptCount val="1"/>
                <c:pt idx="0">
                  <c:v>0.3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C60C-BF47-9837-D54C58B647C1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Низкий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Лист1!$E$2</c:f>
              <c:numCache>
                <c:formatCode>0%</c:formatCode>
                <c:ptCount val="1"/>
                <c:pt idx="0">
                  <c:v>0.1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60C-BF47-9837-D54C58B647C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466687344"/>
        <c:axId val="1466745696"/>
      </c:barChart>
      <c:catAx>
        <c:axId val="14666873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466745696"/>
        <c:crosses val="autoZero"/>
        <c:auto val="1"/>
        <c:lblAlgn val="ctr"/>
        <c:lblOffset val="100"/>
        <c:noMultiLvlLbl val="0"/>
      </c:catAx>
      <c:valAx>
        <c:axId val="14667456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4666873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baseline="0"/>
              <a:t>Уровень тревожности учащихся </a:t>
            </a:r>
            <a:endParaRPr lang="ru-RU"/>
          </a:p>
        </c:rich>
      </c:tx>
      <c:layout>
        <c:manualLayout>
          <c:xMode val="edge"/>
          <c:yMode val="edge"/>
          <c:x val="0.21913185331000293"/>
          <c:y val="2.380952380952380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Выше среднего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CC8C-EF40-8938-DB60BCB259B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Ситуативная</c:v>
                </c:pt>
                <c:pt idx="1">
                  <c:v>Личностная 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0</c:v>
                </c:pt>
                <c:pt idx="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C8C-EF40-8938-DB60BCB259BC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Средний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Ситуативная</c:v>
                </c:pt>
                <c:pt idx="1">
                  <c:v>Личностная </c:v>
                </c:pt>
              </c:strCache>
            </c:strRef>
          </c:cat>
          <c:val>
            <c:numRef>
              <c:f>Лист1!$C$2:$C$3</c:f>
              <c:numCache>
                <c:formatCode>0%</c:formatCode>
                <c:ptCount val="2"/>
                <c:pt idx="0">
                  <c:v>0.5</c:v>
                </c:pt>
                <c:pt idx="1">
                  <c:v>0.5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C8C-EF40-8938-DB60BCB259BC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Низкий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Ситуативная</c:v>
                </c:pt>
                <c:pt idx="1">
                  <c:v>Личностная </c:v>
                </c:pt>
              </c:strCache>
            </c:strRef>
          </c:cat>
          <c:val>
            <c:numRef>
              <c:f>Лист1!$D$2:$D$3</c:f>
              <c:numCache>
                <c:formatCode>0%</c:formatCode>
                <c:ptCount val="2"/>
                <c:pt idx="0">
                  <c:v>0.5</c:v>
                </c:pt>
                <c:pt idx="1">
                  <c:v>0.5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CC8C-EF40-8938-DB60BCB259B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466687344"/>
        <c:axId val="1466745696"/>
      </c:barChart>
      <c:catAx>
        <c:axId val="14666873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466745696"/>
        <c:crosses val="autoZero"/>
        <c:auto val="1"/>
        <c:lblAlgn val="ctr"/>
        <c:lblOffset val="100"/>
        <c:noMultiLvlLbl val="0"/>
      </c:catAx>
      <c:valAx>
        <c:axId val="14667456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4666873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/>
              <a:t>Информированность</a:t>
            </a:r>
            <a:r>
              <a:rPr lang="ru-RU" baseline="0"/>
              <a:t> о процедуре экзамена </a:t>
            </a:r>
            <a:endParaRPr lang="ru-RU"/>
          </a:p>
        </c:rich>
      </c:tx>
      <c:layout>
        <c:manualLayout>
          <c:xMode val="edge"/>
          <c:yMode val="edge"/>
          <c:x val="0.21913185331000293"/>
          <c:y val="2.380952380952380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Высокий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2B4F-FE41-8AD4-71DD77AE5BC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Лист1!$B$2</c:f>
              <c:numCache>
                <c:formatCode>0%</c:formatCode>
                <c:ptCount val="1"/>
                <c:pt idx="0">
                  <c:v>0.25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B4F-FE41-8AD4-71DD77AE5BCB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Средний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Лист1!$C$2</c:f>
              <c:numCache>
                <c:formatCode>0%</c:formatCode>
                <c:ptCount val="1"/>
                <c:pt idx="0">
                  <c:v>0.5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B4F-FE41-8AD4-71DD77AE5BCB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Низкий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Лист1!$D$2</c:f>
              <c:numCache>
                <c:formatCode>0%</c:formatCode>
                <c:ptCount val="1"/>
                <c:pt idx="0">
                  <c:v>0.25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2B4F-FE41-8AD4-71DD77AE5BC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466687344"/>
        <c:axId val="1466745696"/>
      </c:barChart>
      <c:catAx>
        <c:axId val="14666873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466745696"/>
        <c:crosses val="autoZero"/>
        <c:auto val="1"/>
        <c:lblAlgn val="ctr"/>
        <c:lblOffset val="100"/>
        <c:noMultiLvlLbl val="0"/>
      </c:catAx>
      <c:valAx>
        <c:axId val="14667456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4666873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baseline="0"/>
              <a:t>Уровень тревожности учащихся </a:t>
            </a:r>
            <a:endParaRPr lang="ru-RU"/>
          </a:p>
        </c:rich>
      </c:tx>
      <c:layout>
        <c:manualLayout>
          <c:xMode val="edge"/>
          <c:yMode val="edge"/>
          <c:x val="0.21913185331000293"/>
          <c:y val="2.380952380952380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Высокая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446-F04D-B30A-FDC2BC69D86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Ситуативная</c:v>
                </c:pt>
                <c:pt idx="1">
                  <c:v>Личностная 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0.36</c:v>
                </c:pt>
                <c:pt idx="1">
                  <c:v>0.44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446-F04D-B30A-FDC2BC69D86F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Средний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Ситуативная</c:v>
                </c:pt>
                <c:pt idx="1">
                  <c:v>Личностная </c:v>
                </c:pt>
              </c:strCache>
            </c:strRef>
          </c:cat>
          <c:val>
            <c:numRef>
              <c:f>Лист1!$C$2:$C$3</c:f>
              <c:numCache>
                <c:formatCode>0%</c:formatCode>
                <c:ptCount val="2"/>
                <c:pt idx="0">
                  <c:v>0.44</c:v>
                </c:pt>
                <c:pt idx="1">
                  <c:v>0.56000000000000005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446-F04D-B30A-FDC2BC69D86F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Низкий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Ситуативная</c:v>
                </c:pt>
                <c:pt idx="1">
                  <c:v>Личностная </c:v>
                </c:pt>
              </c:strCache>
            </c:strRef>
          </c:cat>
          <c:val>
            <c:numRef>
              <c:f>Лист1!$D$2:$D$3</c:f>
              <c:numCache>
                <c:formatCode>0%</c:formatCode>
                <c:ptCount val="2"/>
                <c:pt idx="0">
                  <c:v>0.2</c:v>
                </c:pt>
                <c:pt idx="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446-F04D-B30A-FDC2BC69D86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466687344"/>
        <c:axId val="1466745696"/>
      </c:barChart>
      <c:catAx>
        <c:axId val="14666873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466745696"/>
        <c:crosses val="autoZero"/>
        <c:auto val="1"/>
        <c:lblAlgn val="ctr"/>
        <c:lblOffset val="100"/>
        <c:noMultiLvlLbl val="0"/>
      </c:catAx>
      <c:valAx>
        <c:axId val="14667456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4666873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/>
              <a:t>Информированность</a:t>
            </a:r>
            <a:r>
              <a:rPr lang="ru-RU" baseline="0"/>
              <a:t> о процедуре экзамена </a:t>
            </a:r>
            <a:endParaRPr lang="ru-RU"/>
          </a:p>
        </c:rich>
      </c:tx>
      <c:layout>
        <c:manualLayout>
          <c:xMode val="edge"/>
          <c:yMode val="edge"/>
          <c:x val="0.21913185331000293"/>
          <c:y val="2.380952380952380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Высокий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0C88-5744-9C2A-4AA3D43CEEF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Лист1!$B$2</c:f>
              <c:numCache>
                <c:formatCode>0%</c:formatCode>
                <c:ptCount val="1"/>
                <c:pt idx="0">
                  <c:v>0.41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C88-5744-9C2A-4AA3D43CEEFF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Средний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Лист1!$C$2</c:f>
              <c:numCache>
                <c:formatCode>0%</c:formatCode>
                <c:ptCount val="1"/>
                <c:pt idx="0">
                  <c:v>0.31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C88-5744-9C2A-4AA3D43CEEFF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Низкий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Лист1!$D$2</c:f>
              <c:numCache>
                <c:formatCode>0%</c:formatCode>
                <c:ptCount val="1"/>
                <c:pt idx="0">
                  <c:v>0.28000000000000003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0C88-5744-9C2A-4AA3D43CEEF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466687344"/>
        <c:axId val="1466745696"/>
      </c:barChart>
      <c:catAx>
        <c:axId val="14666873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466745696"/>
        <c:crosses val="autoZero"/>
        <c:auto val="1"/>
        <c:lblAlgn val="ctr"/>
        <c:lblOffset val="100"/>
        <c:noMultiLvlLbl val="0"/>
      </c:catAx>
      <c:valAx>
        <c:axId val="14667456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4666873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3C5A6-3960-480F-A64A-153EF6F70FA2}" type="datetimeFigureOut">
              <a:rPr lang="ru-RU" smtClean="0"/>
              <a:t>29.04.2022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BD11F-7943-4A1A-A7E1-3953E63597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1247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3C5A6-3960-480F-A64A-153EF6F70FA2}" type="datetimeFigureOut">
              <a:rPr lang="ru-RU" smtClean="0"/>
              <a:t>29.04.2022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BD11F-7943-4A1A-A7E1-3953E63597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19640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3C5A6-3960-480F-A64A-153EF6F70FA2}" type="datetimeFigureOut">
              <a:rPr lang="ru-RU" smtClean="0"/>
              <a:t>29.04.2022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BD11F-7943-4A1A-A7E1-3953E63597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86419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3C5A6-3960-480F-A64A-153EF6F70FA2}" type="datetimeFigureOut">
              <a:rPr lang="ru-RU" smtClean="0"/>
              <a:t>29.04.2022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BD11F-7943-4A1A-A7E1-3953E63597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21414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3C5A6-3960-480F-A64A-153EF6F70FA2}" type="datetimeFigureOut">
              <a:rPr lang="ru-RU" smtClean="0"/>
              <a:t>29.04.2022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BD11F-7943-4A1A-A7E1-3953E63597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04944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3C5A6-3960-480F-A64A-153EF6F70FA2}" type="datetimeFigureOut">
              <a:rPr lang="ru-RU" smtClean="0"/>
              <a:t>29.04.2022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BD11F-7943-4A1A-A7E1-3953E63597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42239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3C5A6-3960-480F-A64A-153EF6F70FA2}" type="datetimeFigureOut">
              <a:rPr lang="ru-RU" smtClean="0"/>
              <a:t>29.04.2022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BD11F-7943-4A1A-A7E1-3953E63597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8727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3C5A6-3960-480F-A64A-153EF6F70FA2}" type="datetimeFigureOut">
              <a:rPr lang="ru-RU" smtClean="0"/>
              <a:t>29.04.2022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BD11F-7943-4A1A-A7E1-3953E63597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91411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3C5A6-3960-480F-A64A-153EF6F70FA2}" type="datetimeFigureOut">
              <a:rPr lang="ru-RU" smtClean="0"/>
              <a:t>29.04.2022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BD11F-7943-4A1A-A7E1-3953E63597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62640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3C5A6-3960-480F-A64A-153EF6F70FA2}" type="datetimeFigureOut">
              <a:rPr lang="ru-RU" smtClean="0"/>
              <a:t>29.04.2022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BD11F-7943-4A1A-A7E1-3953E63597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77667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3C5A6-3960-480F-A64A-153EF6F70FA2}" type="datetimeFigureOut">
              <a:rPr lang="ru-RU" smtClean="0"/>
              <a:t>29.04.2022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BD11F-7943-4A1A-A7E1-3953E63597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92955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93C5A6-3960-480F-A64A-153EF6F70FA2}" type="datetimeFigureOut">
              <a:rPr lang="ru-RU" smtClean="0"/>
              <a:t>29.04.2022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7BD11F-7943-4A1A-A7E1-3953E63597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93942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chart" Target="../charts/chart2.xml"/><Relationship Id="rId4" Type="http://schemas.openxmlformats.org/officeDocument/2006/relationships/chart" Target="../charts/chart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chart" Target="../charts/chart6.xml"/><Relationship Id="rId3" Type="http://schemas.openxmlformats.org/officeDocument/2006/relationships/image" Target="../media/image2.png"/><Relationship Id="rId7" Type="http://schemas.openxmlformats.org/officeDocument/2006/relationships/chart" Target="../charts/chart5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4.xml"/><Relationship Id="rId5" Type="http://schemas.openxmlformats.org/officeDocument/2006/relationships/chart" Target="../charts/chart3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chart" Target="../charts/chart10.xml"/><Relationship Id="rId3" Type="http://schemas.openxmlformats.org/officeDocument/2006/relationships/image" Target="../media/image2.png"/><Relationship Id="rId7" Type="http://schemas.openxmlformats.org/officeDocument/2006/relationships/chart" Target="../charts/chart9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8.xml"/><Relationship Id="rId5" Type="http://schemas.openxmlformats.org/officeDocument/2006/relationships/chart" Target="../charts/chart7.xml"/><Relationship Id="rId10" Type="http://schemas.openxmlformats.org/officeDocument/2006/relationships/chart" Target="../charts/chart12.xml"/><Relationship Id="rId4" Type="http://schemas.openxmlformats.org/officeDocument/2006/relationships/image" Target="../media/image4.jpeg"/><Relationship Id="rId9" Type="http://schemas.openxmlformats.org/officeDocument/2006/relationships/chart" Target="../charts/chart1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jpg"/><Relationship Id="rId5" Type="http://schemas.openxmlformats.org/officeDocument/2006/relationships/image" Target="../media/image7.png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jpeg"/><Relationship Id="rId4" Type="http://schemas.openxmlformats.org/officeDocument/2006/relationships/image" Target="../media/image10.jf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s://lh5.googleusercontent.com/jPrBtNE6dUuLNJES4MDM197MOxs-iL2_gzACRfpMm0Mp0IlYXxqkoT_SZW26Jeq9x7N_yqXKg3ZSg6uqdg_0DaCrwZwxdQt3U6cQ4tiXvyjs_hwGBrjGgpVSbR5p4-_rZAGU69Mq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-379433" y="379432"/>
            <a:ext cx="6818471" cy="60596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s://lh6.googleusercontent.com/CWphTWpp19bnI7_DYuszc-rbS3QSvb0dAVBkDEU4y7q-1u517exFi9HK-CMqE49uNPRKTttI5sm4XMtwTPwpWBYmCo-O3ZYe1V03I0xZ1ugTD2xK7jwraonAfqHHtMXH5hqoM7hc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807" y="122758"/>
            <a:ext cx="1933575" cy="914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487720" y="1807083"/>
            <a:ext cx="11143772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Психолого-педагогическое сопровождение учащихся 9-х классов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125029" y="6086948"/>
            <a:ext cx="382713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Педагог-психолог ГБОУ Школа 158 ШО4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Казакова Елизавета Вячеславовна</a:t>
            </a:r>
          </a:p>
        </p:txBody>
      </p:sp>
    </p:spTree>
    <p:extLst>
      <p:ext uri="{BB962C8B-B14F-4D97-AF65-F5344CB8AC3E}">
        <p14:creationId xmlns:p14="http://schemas.microsoft.com/office/powerpoint/2010/main" val="33644004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s://lh5.googleusercontent.com/jPrBtNE6dUuLNJES4MDM197MOxs-iL2_gzACRfpMm0Mp0IlYXxqkoT_SZW26Jeq9x7N_yqXKg3ZSg6uqdg_0DaCrwZwxdQt3U6cQ4tiXvyjs_hwGBrjGgpVSbR5p4-_rZAGU69Mq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-379433" y="379432"/>
            <a:ext cx="6818471" cy="60596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s://lh6.googleusercontent.com/CWphTWpp19bnI7_DYuszc-rbS3QSvb0dAVBkDEU4y7q-1u517exFi9HK-CMqE49uNPRKTttI5sm4XMtwTPwpWBYmCo-O3ZYe1V03I0xZ1ugTD2xK7jwraonAfqHHtMXH5hqoM7hc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807" y="122758"/>
            <a:ext cx="1933575" cy="914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2193631"/>
              </p:ext>
            </p:extLst>
          </p:nvPr>
        </p:nvGraphicFramePr>
        <p:xfrm>
          <a:off x="479999" y="1037159"/>
          <a:ext cx="11394830" cy="5766584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4892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594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243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2435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2435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2435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42435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42435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05515">
                <a:tc gridSpan="2">
                  <a:txBody>
                    <a:bodyPr/>
                    <a:lstStyle/>
                    <a:p>
                      <a:pPr algn="ctr"/>
                      <a:r>
                        <a:rPr lang="ru-RU" sz="1400" b="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Диагностическое</a:t>
                      </a:r>
                      <a:r>
                        <a:rPr lang="ru-RU" sz="1400" b="0" baseline="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400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400" b="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Профилактическое</a:t>
                      </a:r>
                      <a:r>
                        <a:rPr lang="ru-RU" sz="1400" b="0" baseline="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400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400" b="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Просветительское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400" b="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Консультативное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4650">
                <a:tc>
                  <a:txBody>
                    <a:bodyPr/>
                    <a:lstStyle/>
                    <a:p>
                      <a:r>
                        <a:rPr lang="ru-RU" sz="14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Вид работы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Сроки реализации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Вид работы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Сроки реализации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Вид работы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Сроки реализации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Вид работы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Сроки реализации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08477"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Выявление личностной и ситуативной</a:t>
                      </a:r>
                      <a:r>
                        <a:rPr lang="ru-RU" sz="14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тревожности (методика Ч.Д. Спилберга)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</a:t>
                      </a: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Коррекционно-развивающие занятия по преодолению </a:t>
                      </a:r>
                      <a:r>
                        <a:rPr lang="ru-RU" sz="1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экзаменацион</a:t>
                      </a: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-ной тревожности</a:t>
                      </a:r>
                    </a:p>
                    <a:p>
                      <a:pPr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*по итогам диагностики,</a:t>
                      </a:r>
                      <a:r>
                        <a:rPr lang="ru-RU" sz="14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 согласия родителей, законных представителей или самих учеников с момента достижения ими 18-летнего возраста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Вторая половина апреля</a:t>
                      </a:r>
                      <a:r>
                        <a:rPr lang="ru-RU" sz="14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- май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Вебинар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для учащихся 9-11 классов «Экзамены: сдать или сдаться»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</a:t>
                      </a: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Консультирование</a:t>
                      </a:r>
                      <a:r>
                        <a:rPr lang="ru-RU" sz="14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учеников, их родителей и педагогов по результатам диагностики или по запросу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Постоянно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50342"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Диагностика готовности к экзаменам (самооценка</a:t>
                      </a:r>
                      <a:r>
                        <a:rPr lang="ru-RU" sz="14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готовности к экзаменам М. Чибисова</a:t>
                      </a: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Вебинар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для учителей и родителей учащихся 9-11 классов «Помощь взрослого в подготовке детей к итоговым экзаменам»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67600"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Изучение профессиональных</a:t>
                      </a:r>
                      <a:r>
                        <a:rPr lang="ru-RU" sz="14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предпочтений (диагностический пакет Г.В. </a:t>
                      </a:r>
                      <a:r>
                        <a:rPr lang="ru-RU" sz="14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Резапкиной</a:t>
                      </a:r>
                      <a:r>
                        <a:rPr lang="ru-RU" sz="14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</a:t>
                      </a:r>
                    </a:p>
                    <a:p>
                      <a:pPr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1218690" y="109797"/>
            <a:ext cx="10656139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400" b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Направления работы педагога-психолога в рамках </a:t>
            </a:r>
          </a:p>
          <a:p>
            <a:pPr algn="ctr"/>
            <a:r>
              <a:rPr lang="ru-RU" sz="2400" b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психолого-педагогического сопровождения учащихся 9-х классов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67331" y="4893867"/>
            <a:ext cx="1675293" cy="16570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93098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s://lh5.googleusercontent.com/jPrBtNE6dUuLNJES4MDM197MOxs-iL2_gzACRfpMm0Mp0IlYXxqkoT_SZW26Jeq9x7N_yqXKg3ZSg6uqdg_0DaCrwZwxdQt3U6cQ4tiXvyjs_hwGBrjGgpVSbR5p4-_rZAGU69Mq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308559" y="398839"/>
            <a:ext cx="6857283" cy="60596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s://lh6.googleusercontent.com/CWphTWpp19bnI7_DYuszc-rbS3QSvb0dAVBkDEU4y7q-1u517exFi9HK-CMqE49uNPRKTttI5sm4XMtwTPwpWBYmCo-O3ZYe1V03I0xZ1ugTD2xK7jwraonAfqHHtMXH5hqoM7hc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807" y="122758"/>
            <a:ext cx="1933575" cy="914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914747" y="-1732"/>
            <a:ext cx="10159446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0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Результаты психолого-педагогической диагностики готовности к экзаменам (ШО-2)</a:t>
            </a:r>
            <a:endParaRPr lang="ru-RU" sz="40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 flipH="1">
            <a:off x="312116" y="4703791"/>
            <a:ext cx="347853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Аверьянова Виктория Сергеевна</a:t>
            </a:r>
          </a:p>
          <a:p>
            <a:pPr algn="ctr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8-910-775-64-24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D242417-13F5-3003-EADD-ED39FAE4C0F7}"/>
              </a:ext>
            </a:extLst>
          </p:cNvPr>
          <p:cNvSpPr txBox="1"/>
          <p:nvPr/>
        </p:nvSpPr>
        <p:spPr>
          <a:xfrm>
            <a:off x="7316485" y="1499652"/>
            <a:ext cx="7357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9 «В»</a:t>
            </a:r>
          </a:p>
        </p:txBody>
      </p:sp>
      <p:graphicFrame>
        <p:nvGraphicFramePr>
          <p:cNvPr id="16" name="Диаграмма 15">
            <a:extLst>
              <a:ext uri="{FF2B5EF4-FFF2-40B4-BE49-F238E27FC236}">
                <a16:creationId xmlns:a16="http://schemas.microsoft.com/office/drawing/2014/main" id="{6379231F-FF3C-871E-AF46-5B6326F6A7D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239826415"/>
              </p:ext>
            </p:extLst>
          </p:nvPr>
        </p:nvGraphicFramePr>
        <p:xfrm>
          <a:off x="5433847" y="1855541"/>
          <a:ext cx="4501001" cy="23516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7" name="Диаграмма 16">
            <a:extLst>
              <a:ext uri="{FF2B5EF4-FFF2-40B4-BE49-F238E27FC236}">
                <a16:creationId xmlns:a16="http://schemas.microsoft.com/office/drawing/2014/main" id="{A6628DDF-044C-0B98-7D89-647CE8AEE06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15221815"/>
              </p:ext>
            </p:extLst>
          </p:nvPr>
        </p:nvGraphicFramePr>
        <p:xfrm>
          <a:off x="5433847" y="4343485"/>
          <a:ext cx="4501001" cy="23516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pic>
        <p:nvPicPr>
          <p:cNvPr id="3074" name="Picture 2">
            <a:extLst>
              <a:ext uri="{FF2B5EF4-FFF2-40B4-BE49-F238E27FC236}">
                <a16:creationId xmlns:a16="http://schemas.microsoft.com/office/drawing/2014/main" id="{C1032C7F-4950-80EB-8FDD-219449E6887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9" t="12682" r="-209" b="3027"/>
          <a:stretch/>
        </p:blipFill>
        <p:spPr bwMode="auto">
          <a:xfrm>
            <a:off x="1046183" y="1868984"/>
            <a:ext cx="2498257" cy="2949754"/>
          </a:xfrm>
          <a:prstGeom prst="rect">
            <a:avLst/>
          </a:prstGeom>
          <a:noFill/>
          <a:effectLst>
            <a:softEdge rad="110963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934364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s://lh5.googleusercontent.com/jPrBtNE6dUuLNJES4MDM197MOxs-iL2_gzACRfpMm0Mp0IlYXxqkoT_SZW26Jeq9x7N_yqXKg3ZSg6uqdg_0DaCrwZwxdQt3U6cQ4tiXvyjs_hwGBrjGgpVSbR5p4-_rZAGU69Mq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308559" y="388251"/>
            <a:ext cx="6857283" cy="60596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s://lh6.googleusercontent.com/CWphTWpp19bnI7_DYuszc-rbS3QSvb0dAVBkDEU4y7q-1u517exFi9HK-CMqE49uNPRKTttI5sm4XMtwTPwpWBYmCo-O3ZYe1V03I0xZ1ugTD2xK7jwraonAfqHHtMXH5hqoM7hc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807" y="122758"/>
            <a:ext cx="1933575" cy="914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914747" y="20787"/>
            <a:ext cx="10159446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0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Результаты психолого-педагогической диагностики готовности к экзаменам (ШО-3)</a:t>
            </a:r>
            <a:endParaRPr lang="ru-RU" sz="40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 flipH="1">
            <a:off x="418117" y="4857432"/>
            <a:ext cx="34785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Галихина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Ирина Владимировна</a:t>
            </a:r>
          </a:p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8-916-316-25-31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46DC9B4E-7D91-78FB-8A35-3C93E8748E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843" y="2066935"/>
            <a:ext cx="2793081" cy="2790497"/>
          </a:xfrm>
          <a:prstGeom prst="rect">
            <a:avLst/>
          </a:prstGeom>
          <a:noFill/>
          <a:effectLst>
            <a:softEdge rad="105141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0" name="Диаграмма 9">
            <a:extLst>
              <a:ext uri="{FF2B5EF4-FFF2-40B4-BE49-F238E27FC236}">
                <a16:creationId xmlns:a16="http://schemas.microsoft.com/office/drawing/2014/main" id="{7F65E59E-87C3-0932-E794-FC376A869BA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67593443"/>
              </p:ext>
            </p:extLst>
          </p:nvPr>
        </p:nvGraphicFramePr>
        <p:xfrm>
          <a:off x="4772007" y="1849974"/>
          <a:ext cx="3186801" cy="24038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1" name="Диаграмма 10">
            <a:extLst>
              <a:ext uri="{FF2B5EF4-FFF2-40B4-BE49-F238E27FC236}">
                <a16:creationId xmlns:a16="http://schemas.microsoft.com/office/drawing/2014/main" id="{4A837972-F8C3-41EF-2959-3358C5333BA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170290139"/>
              </p:ext>
            </p:extLst>
          </p:nvPr>
        </p:nvGraphicFramePr>
        <p:xfrm>
          <a:off x="4745728" y="4250009"/>
          <a:ext cx="3213080" cy="25375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AD242417-13F5-3003-EADD-ED39FAE4C0F7}"/>
              </a:ext>
            </a:extLst>
          </p:cNvPr>
          <p:cNvSpPr txBox="1"/>
          <p:nvPr/>
        </p:nvSpPr>
        <p:spPr>
          <a:xfrm>
            <a:off x="6438182" y="1480642"/>
            <a:ext cx="7357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9 «Г»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F86DCB2-73D4-2C1E-455B-38184EC7C0DF}"/>
              </a:ext>
            </a:extLst>
          </p:cNvPr>
          <p:cNvSpPr txBox="1"/>
          <p:nvPr/>
        </p:nvSpPr>
        <p:spPr>
          <a:xfrm>
            <a:off x="9938187" y="1480642"/>
            <a:ext cx="7357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9 «Д»</a:t>
            </a:r>
          </a:p>
        </p:txBody>
      </p:sp>
      <p:graphicFrame>
        <p:nvGraphicFramePr>
          <p:cNvPr id="14" name="Диаграмма 13">
            <a:extLst>
              <a:ext uri="{FF2B5EF4-FFF2-40B4-BE49-F238E27FC236}">
                <a16:creationId xmlns:a16="http://schemas.microsoft.com/office/drawing/2014/main" id="{39E28D74-B524-8EFF-FBFD-50C4BA8CDCE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07246858"/>
              </p:ext>
            </p:extLst>
          </p:nvPr>
        </p:nvGraphicFramePr>
        <p:xfrm>
          <a:off x="8608282" y="1884419"/>
          <a:ext cx="3299939" cy="24038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15" name="Диаграмма 14">
            <a:extLst>
              <a:ext uri="{FF2B5EF4-FFF2-40B4-BE49-F238E27FC236}">
                <a16:creationId xmlns:a16="http://schemas.microsoft.com/office/drawing/2014/main" id="{285AEBF7-B9B6-6452-8128-A41B211F00D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37697640"/>
              </p:ext>
            </p:extLst>
          </p:nvPr>
        </p:nvGraphicFramePr>
        <p:xfrm>
          <a:off x="8454800" y="4288245"/>
          <a:ext cx="3453421" cy="24992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</p:spTree>
    <p:extLst>
      <p:ext uri="{BB962C8B-B14F-4D97-AF65-F5344CB8AC3E}">
        <p14:creationId xmlns:p14="http://schemas.microsoft.com/office/powerpoint/2010/main" val="25712512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s://lh5.googleusercontent.com/jPrBtNE6dUuLNJES4MDM197MOxs-iL2_gzACRfpMm0Mp0IlYXxqkoT_SZW26Jeq9x7N_yqXKg3ZSg6uqdg_0DaCrwZwxdQt3U6cQ4tiXvyjs_hwGBrjGgpVSbR5p4-_rZAGU69Mq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308559" y="398839"/>
            <a:ext cx="6857283" cy="60596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s://lh6.googleusercontent.com/CWphTWpp19bnI7_DYuszc-rbS3QSvb0dAVBkDEU4y7q-1u517exFi9HK-CMqE49uNPRKTttI5sm4XMtwTPwpWBYmCo-O3ZYe1V03I0xZ1ugTD2xK7jwraonAfqHHtMXH5hqoM7hc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807" y="122758"/>
            <a:ext cx="1933575" cy="914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2051381" y="28902"/>
            <a:ext cx="10159446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0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Результаты психолого-педагогической диагностики готовности к экзаменам (ШО-4)</a:t>
            </a:r>
            <a:endParaRPr lang="ru-RU" sz="40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 flipH="1">
            <a:off x="312116" y="4715070"/>
            <a:ext cx="347853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Аверьянова Виктория Сергеевна</a:t>
            </a:r>
          </a:p>
          <a:p>
            <a:pPr algn="ctr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8-910-775-64-24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D242417-13F5-3003-EADD-ED39FAE4C0F7}"/>
              </a:ext>
            </a:extLst>
          </p:cNvPr>
          <p:cNvSpPr txBox="1"/>
          <p:nvPr/>
        </p:nvSpPr>
        <p:spPr>
          <a:xfrm>
            <a:off x="4553948" y="1515894"/>
            <a:ext cx="7357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9 «А»</a:t>
            </a:r>
          </a:p>
        </p:txBody>
      </p:sp>
      <p:pic>
        <p:nvPicPr>
          <p:cNvPr id="3074" name="Picture 2">
            <a:extLst>
              <a:ext uri="{FF2B5EF4-FFF2-40B4-BE49-F238E27FC236}">
                <a16:creationId xmlns:a16="http://schemas.microsoft.com/office/drawing/2014/main" id="{C1032C7F-4950-80EB-8FDD-219449E6887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9" t="12682" r="-209" b="3027"/>
          <a:stretch/>
        </p:blipFill>
        <p:spPr bwMode="auto">
          <a:xfrm>
            <a:off x="1046183" y="1868984"/>
            <a:ext cx="2498257" cy="2949754"/>
          </a:xfrm>
          <a:prstGeom prst="rect">
            <a:avLst/>
          </a:prstGeom>
          <a:noFill/>
          <a:effectLst>
            <a:softEdge rad="110963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0" name="Диаграмма 9">
            <a:extLst>
              <a:ext uri="{FF2B5EF4-FFF2-40B4-BE49-F238E27FC236}">
                <a16:creationId xmlns:a16="http://schemas.microsoft.com/office/drawing/2014/main" id="{CF4860E6-861D-D02E-2968-A3BBAAA6D4E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08247212"/>
              </p:ext>
            </p:extLst>
          </p:nvPr>
        </p:nvGraphicFramePr>
        <p:xfrm>
          <a:off x="3544440" y="2048779"/>
          <a:ext cx="2722827" cy="22549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1" name="Диаграмма 10">
            <a:extLst>
              <a:ext uri="{FF2B5EF4-FFF2-40B4-BE49-F238E27FC236}">
                <a16:creationId xmlns:a16="http://schemas.microsoft.com/office/drawing/2014/main" id="{04F8616A-F8CA-781F-0444-68A117ADCA2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83750913"/>
              </p:ext>
            </p:extLst>
          </p:nvPr>
        </p:nvGraphicFramePr>
        <p:xfrm>
          <a:off x="3555358" y="4303753"/>
          <a:ext cx="2899411" cy="21760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13" name="TextBox 12">
            <a:extLst>
              <a:ext uri="{FF2B5EF4-FFF2-40B4-BE49-F238E27FC236}">
                <a16:creationId xmlns:a16="http://schemas.microsoft.com/office/drawing/2014/main" id="{4AED9A19-27ED-FA60-E7F4-85A9D43CA310}"/>
              </a:ext>
            </a:extLst>
          </p:cNvPr>
          <p:cNvSpPr txBox="1"/>
          <p:nvPr/>
        </p:nvSpPr>
        <p:spPr>
          <a:xfrm>
            <a:off x="7472036" y="1515894"/>
            <a:ext cx="7357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9 «Б»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A82D06A-47C5-FB0F-2121-8D9E10475253}"/>
              </a:ext>
            </a:extLst>
          </p:cNvPr>
          <p:cNvSpPr txBox="1"/>
          <p:nvPr/>
        </p:nvSpPr>
        <p:spPr>
          <a:xfrm>
            <a:off x="10226838" y="1494781"/>
            <a:ext cx="7357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9 «Е»</a:t>
            </a:r>
          </a:p>
        </p:txBody>
      </p:sp>
      <p:graphicFrame>
        <p:nvGraphicFramePr>
          <p:cNvPr id="15" name="Диаграмма 14">
            <a:extLst>
              <a:ext uri="{FF2B5EF4-FFF2-40B4-BE49-F238E27FC236}">
                <a16:creationId xmlns:a16="http://schemas.microsoft.com/office/drawing/2014/main" id="{0C8F5A9E-1FF0-48F7-C65A-86944D28B7A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26451675"/>
              </p:ext>
            </p:extLst>
          </p:nvPr>
        </p:nvGraphicFramePr>
        <p:xfrm>
          <a:off x="6478484" y="2048779"/>
          <a:ext cx="2722828" cy="22549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18" name="Диаграмма 17">
            <a:extLst>
              <a:ext uri="{FF2B5EF4-FFF2-40B4-BE49-F238E27FC236}">
                <a16:creationId xmlns:a16="http://schemas.microsoft.com/office/drawing/2014/main" id="{303658A2-10CB-1B8F-BC57-C9BB9C3CBCF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80117357"/>
              </p:ext>
            </p:extLst>
          </p:nvPr>
        </p:nvGraphicFramePr>
        <p:xfrm>
          <a:off x="6542766" y="4338007"/>
          <a:ext cx="2722495" cy="21418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graphicFrame>
        <p:nvGraphicFramePr>
          <p:cNvPr id="19" name="Диаграмма 18">
            <a:extLst>
              <a:ext uri="{FF2B5EF4-FFF2-40B4-BE49-F238E27FC236}">
                <a16:creationId xmlns:a16="http://schemas.microsoft.com/office/drawing/2014/main" id="{A9622A1F-E9B9-8DB5-4CA1-10ABE875D6F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800418060"/>
              </p:ext>
            </p:extLst>
          </p:nvPr>
        </p:nvGraphicFramePr>
        <p:xfrm>
          <a:off x="9201311" y="2048779"/>
          <a:ext cx="2786779" cy="22549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graphicFrame>
        <p:nvGraphicFramePr>
          <p:cNvPr id="20" name="Диаграмма 19">
            <a:extLst>
              <a:ext uri="{FF2B5EF4-FFF2-40B4-BE49-F238E27FC236}">
                <a16:creationId xmlns:a16="http://schemas.microsoft.com/office/drawing/2014/main" id="{5C4AAD4D-A0CA-20EB-5A77-60B716FEDCA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23783298"/>
              </p:ext>
            </p:extLst>
          </p:nvPr>
        </p:nvGraphicFramePr>
        <p:xfrm>
          <a:off x="9350160" y="4303755"/>
          <a:ext cx="2558061" cy="21418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0"/>
          </a:graphicData>
        </a:graphic>
      </p:graphicFrame>
    </p:spTree>
    <p:extLst>
      <p:ext uri="{BB962C8B-B14F-4D97-AF65-F5344CB8AC3E}">
        <p14:creationId xmlns:p14="http://schemas.microsoft.com/office/powerpoint/2010/main" val="31065100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s://lh5.googleusercontent.com/jPrBtNE6dUuLNJES4MDM197MOxs-iL2_gzACRfpMm0Mp0IlYXxqkoT_SZW26Jeq9x7N_yqXKg3ZSg6uqdg_0DaCrwZwxdQt3U6cQ4tiXvyjs_hwGBrjGgpVSbR5p4-_rZAGU69Mq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-408845" y="399197"/>
            <a:ext cx="6857999" cy="60596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s://lh6.googleusercontent.com/CWphTWpp19bnI7_DYuszc-rbS3QSvb0dAVBkDEU4y7q-1u517exFi9HK-CMqE49uNPRKTttI5sm4XMtwTPwpWBYmCo-O3ZYe1V03I0xZ1ugTD2xK7jwraonAfqHHtMXH5hqoM7hc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807" y="17983"/>
            <a:ext cx="1933575" cy="914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94505" y="3455675"/>
            <a:ext cx="2733864" cy="241491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9294505" y="5870588"/>
            <a:ext cx="262706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Запись на консультацию </a:t>
            </a:r>
          </a:p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 педагогам-психологам </a:t>
            </a:r>
          </a:p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ГБОУ Школа 158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3160" y="579958"/>
            <a:ext cx="2788411" cy="2268272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4685" y="1037159"/>
            <a:ext cx="3801677" cy="4837634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344" y="932285"/>
            <a:ext cx="4706372" cy="5861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1598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s://lh5.googleusercontent.com/jPrBtNE6dUuLNJES4MDM197MOxs-iL2_gzACRfpMm0Mp0IlYXxqkoT_SZW26Jeq9x7N_yqXKg3ZSg6uqdg_0DaCrwZwxdQt3U6cQ4tiXvyjs_hwGBrjGgpVSbR5p4-_rZAGU69Mq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-398838" y="399555"/>
            <a:ext cx="6857283" cy="60596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s://lh6.googleusercontent.com/CWphTWpp19bnI7_DYuszc-rbS3QSvb0dAVBkDEU4y7q-1u517exFi9HK-CMqE49uNPRKTttI5sm4XMtwTPwpWBYmCo-O3ZYe1V03I0xZ1ugTD2xK7jwraonAfqHHtMXH5hqoM7hc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807" y="122758"/>
            <a:ext cx="1933575" cy="914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2020321" y="2459862"/>
            <a:ext cx="8456000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0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Педагоги-психологи </a:t>
            </a:r>
          </a:p>
          <a:p>
            <a:pPr algn="ctr"/>
            <a:r>
              <a:rPr lang="ru-RU" sz="40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ГБОУ Школа 158 </a:t>
            </a:r>
          </a:p>
          <a:p>
            <a:pPr algn="ctr"/>
            <a:r>
              <a:rPr lang="ru-RU" sz="40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школьное отделение 4</a:t>
            </a:r>
            <a:endParaRPr lang="ru-RU" sz="40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9170" y="1665810"/>
            <a:ext cx="2904424" cy="387256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TextBox 3"/>
          <p:cNvSpPr txBox="1"/>
          <p:nvPr/>
        </p:nvSpPr>
        <p:spPr>
          <a:xfrm flipH="1">
            <a:off x="312116" y="5551856"/>
            <a:ext cx="34785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Жеганина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Алина Сергеевна</a:t>
            </a:r>
          </a:p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8-(930)-340-45-53 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70958" y="1692865"/>
            <a:ext cx="2863842" cy="381845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TextBox 5"/>
          <p:cNvSpPr txBox="1"/>
          <p:nvPr/>
        </p:nvSpPr>
        <p:spPr>
          <a:xfrm flipH="1">
            <a:off x="8493530" y="5551856"/>
            <a:ext cx="36186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Казакова Елизавета Вячеславовна</a:t>
            </a:r>
          </a:p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8-(904)-251-99-23</a:t>
            </a:r>
          </a:p>
        </p:txBody>
      </p:sp>
    </p:spTree>
    <p:extLst>
      <p:ext uri="{BB962C8B-B14F-4D97-AF65-F5344CB8AC3E}">
        <p14:creationId xmlns:p14="http://schemas.microsoft.com/office/powerpoint/2010/main" val="106173892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369</TotalTime>
  <Words>294</Words>
  <Application>Microsoft Office PowerPoint</Application>
  <PresentationFormat>Широкоэкранный</PresentationFormat>
  <Paragraphs>73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student</cp:lastModifiedBy>
  <cp:revision>20</cp:revision>
  <dcterms:created xsi:type="dcterms:W3CDTF">2022-04-07T12:46:43Z</dcterms:created>
  <dcterms:modified xsi:type="dcterms:W3CDTF">2022-04-29T09:37:49Z</dcterms:modified>
</cp:coreProperties>
</file>