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968" r:id="rId3"/>
    <p:sldId id="987" r:id="rId4"/>
    <p:sldId id="989" r:id="rId5"/>
    <p:sldId id="990" r:id="rId6"/>
    <p:sldId id="991" r:id="rId7"/>
    <p:sldId id="999" r:id="rId8"/>
    <p:sldId id="1000" r:id="rId9"/>
    <p:sldId id="988" r:id="rId10"/>
    <p:sldId id="998" r:id="rId11"/>
    <p:sldId id="1001" r:id="rId12"/>
    <p:sldId id="1003" r:id="rId13"/>
    <p:sldId id="992" r:id="rId14"/>
    <p:sldId id="993" r:id="rId15"/>
    <p:sldId id="997" r:id="rId16"/>
    <p:sldId id="994" r:id="rId17"/>
    <p:sldId id="986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96"/>
    <a:srgbClr val="03B0F0"/>
    <a:srgbClr val="0606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92"/>
    <p:restoredTop sz="94700"/>
  </p:normalViewPr>
  <p:slideViewPr>
    <p:cSldViewPr snapToGrid="0" snapToObjects="1">
      <p:cViewPr varScale="1">
        <p:scale>
          <a:sx n="65" d="100"/>
          <a:sy n="65" d="100"/>
        </p:scale>
        <p:origin x="92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B02B28-B068-5243-8059-88D79D234D75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FEC408-E3D2-A245-BDCD-EEDA796E39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523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>
            <a:extLst>
              <a:ext uri="{FF2B5EF4-FFF2-40B4-BE49-F238E27FC236}">
                <a16:creationId xmlns:a16="http://schemas.microsoft.com/office/drawing/2014/main" id="{EDA12E33-6C07-B94F-B513-C5975AD1240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>
            <a:extLst>
              <a:ext uri="{FF2B5EF4-FFF2-40B4-BE49-F238E27FC236}">
                <a16:creationId xmlns:a16="http://schemas.microsoft.com/office/drawing/2014/main" id="{09554B66-88E8-154E-AA09-5B58E34222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7652" name="Номер слайда 3">
            <a:extLst>
              <a:ext uri="{FF2B5EF4-FFF2-40B4-BE49-F238E27FC236}">
                <a16:creationId xmlns:a16="http://schemas.microsoft.com/office/drawing/2014/main" id="{CE8C1988-90B4-3E43-BBCA-A43AEADED0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6DDBA7C-D085-2D41-8F4F-767A22DF3ECA}" type="slidenum">
              <a:rPr lang="ru-RU" altLang="ru-RU"/>
              <a:pPr/>
              <a:t>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>
            <a:extLst>
              <a:ext uri="{FF2B5EF4-FFF2-40B4-BE49-F238E27FC236}">
                <a16:creationId xmlns:a16="http://schemas.microsoft.com/office/drawing/2014/main" id="{EDA12E33-6C07-B94F-B513-C5975AD1240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>
            <a:extLst>
              <a:ext uri="{FF2B5EF4-FFF2-40B4-BE49-F238E27FC236}">
                <a16:creationId xmlns:a16="http://schemas.microsoft.com/office/drawing/2014/main" id="{09554B66-88E8-154E-AA09-5B58E34222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7652" name="Номер слайда 3">
            <a:extLst>
              <a:ext uri="{FF2B5EF4-FFF2-40B4-BE49-F238E27FC236}">
                <a16:creationId xmlns:a16="http://schemas.microsoft.com/office/drawing/2014/main" id="{CE8C1988-90B4-3E43-BBCA-A43AEADED0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6DDBA7C-D085-2D41-8F4F-767A22DF3ECA}" type="slidenum">
              <a:rPr lang="ru-RU" altLang="ru-RU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0988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>
            <a:extLst>
              <a:ext uri="{FF2B5EF4-FFF2-40B4-BE49-F238E27FC236}">
                <a16:creationId xmlns:a16="http://schemas.microsoft.com/office/drawing/2014/main" id="{EDA12E33-6C07-B94F-B513-C5975AD1240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>
            <a:extLst>
              <a:ext uri="{FF2B5EF4-FFF2-40B4-BE49-F238E27FC236}">
                <a16:creationId xmlns:a16="http://schemas.microsoft.com/office/drawing/2014/main" id="{09554B66-88E8-154E-AA09-5B58E34222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27652" name="Номер слайда 3">
            <a:extLst>
              <a:ext uri="{FF2B5EF4-FFF2-40B4-BE49-F238E27FC236}">
                <a16:creationId xmlns:a16="http://schemas.microsoft.com/office/drawing/2014/main" id="{CE8C1988-90B4-3E43-BBCA-A43AEADED0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6DDBA7C-D085-2D41-8F4F-767A22DF3ECA}" type="slidenum">
              <a:rPr lang="ru-RU" altLang="ru-RU"/>
              <a:pPr/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8788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E1C0B-3F2B-B14F-9862-8350427493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761643-1486-9A42-B43D-9E944B15FE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80A664-00A4-5C40-B4E1-82E194886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FBB3-0D11-A542-BCDB-06A6F8B085AF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250629-E762-8142-8C68-7DEA388B6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C83295-DEED-2745-A80C-C585EBC90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E591B-1E7F-1846-B6C5-E231D03817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83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0C454B-EB23-5C40-98B6-1A1A5A5F0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1F9FC50-BB26-2646-A3D7-676A8AC43C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C1F03B-E745-C745-879A-3DA6833C7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FBB3-0D11-A542-BCDB-06A6F8B085AF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013A3D-0584-BC46-8301-78B3A1758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FD4947-7BB7-0547-8A92-43544D354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E591B-1E7F-1846-B6C5-E231D03817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29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6FF3D55-4FA5-B642-9592-044814BF6F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1EBB5AC-486B-3741-8A07-CF5C392F40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09F1B4-74C2-494B-BA6B-3F5D2C406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FBB3-0D11-A542-BCDB-06A6F8B085AF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602786-3022-5346-877A-08D43A8FC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C827C9-5FF8-4149-9536-9C055F8D3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E591B-1E7F-1846-B6C5-E231D03817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726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44DBD0-C0EA-E744-AE2A-00D322895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CB069D-5E47-0844-A3A2-5B3127056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717D6D-C91E-8344-8C49-32C94696D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FBB3-0D11-A542-BCDB-06A6F8B085AF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07645A-4169-054F-8214-5BFE02D4A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CFE696-522C-EE4D-BB74-9CA1312E9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E591B-1E7F-1846-B6C5-E231D03817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726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1639C6-C53D-1242-BA29-6EB1E75A2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7500FC5-05F2-D849-9E7B-8DC131609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99A7FF-2AF3-CE4C-A69A-2D762112F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FBB3-0D11-A542-BCDB-06A6F8B085AF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CEB9A7-8FD6-F64A-9191-93FB962A5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6333A1-3337-0348-BB0F-90317A2B4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E591B-1E7F-1846-B6C5-E231D03817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666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C38C04-DE72-EB4D-A8AD-4ED733CBC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654668-BFA8-3E44-B9B2-39968AC5F9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5AA76A-E39D-B547-969C-E3460F61FB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49552D-23A0-4E45-89CB-F3E1553B7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FBB3-0D11-A542-BCDB-06A6F8B085AF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7ED3AF-76C6-AB41-9810-39206A684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4AEB69-F978-B14D-B269-CE014E913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E591B-1E7F-1846-B6C5-E231D03817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199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182A43-D235-6642-B9AD-274B5597C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32885B-3434-FE47-A50C-407B46EC54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05135BE-A88C-C946-9783-533F793459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1328BE0-2C2E-C24C-A160-7AF10CF734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E111A88-2D2E-1149-8E9D-99E18EA99A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E22A680-EA91-E148-8994-60A1025F9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FBB3-0D11-A542-BCDB-06A6F8B085AF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90709ED-83B1-C348-B096-E2433ED6E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50CEFFB-481A-F349-AA23-F6CFDD6D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E591B-1E7F-1846-B6C5-E231D03817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63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24EB97-4BFC-8B4A-B108-D3BAF91B4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FEC00D3-B38F-FC47-9EE0-70DEA887E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FBB3-0D11-A542-BCDB-06A6F8B085AF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898DE65-0405-7B4A-A045-47AD2F44D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B76B9F3-0D57-5349-BE98-E153A83B1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E591B-1E7F-1846-B6C5-E231D03817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549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BCBCFE-F96F-BC4E-8A2E-C8EE39F77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FBB3-0D11-A542-BCDB-06A6F8B085AF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D487BCF-EB7B-4049-B200-401CAB2A2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67E7B95-1A7D-3B47-A051-4261F0A12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E591B-1E7F-1846-B6C5-E231D03817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505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FB16C-DEAE-3840-AB49-7CFE193A8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98C250-7B8D-D949-B685-400B7721E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E39A063-D25B-5B44-81F6-12AACF0307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41ADAC-A89A-C24C-8CBB-6ABFB8B57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FBB3-0D11-A542-BCDB-06A6F8B085AF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F3429F5-3B77-5A40-B31C-089725287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B6883FD-5E9E-EB4B-AF34-4CB305D84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E591B-1E7F-1846-B6C5-E231D03817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937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22C44D-7F1B-3243-BE51-FB4B26519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1594A15-78BE-474C-8811-CE56EF7653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01BFDD-D48C-3842-8724-989A67CA1B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76E229-E921-1B4A-B0D3-03E28F5A4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FBB3-0D11-A542-BCDB-06A6F8B085AF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AC2B46-F11D-2F48-A019-6886AE5D8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CCFCAB-8FF6-F049-8CDC-CACF8F6DE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E591B-1E7F-1846-B6C5-E231D03817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140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09FF96-E329-5847-9A0A-70F465DFD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D74E86-1EB8-D440-B3AA-332DFD87F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16EA0E-E5F3-1849-929A-3F49667FF9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AFBB3-0D11-A542-BCDB-06A6F8B085AF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B49AE0-4732-984F-85B0-DA13823AD5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C597D4-398F-FE4F-A681-12CDDD99EB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E591B-1E7F-1846-B6C5-E231D03817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87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32" Type="http://schemas.openxmlformats.org/officeDocument/2006/relationships/image" Target="../media/image5.png"/><Relationship Id="rId31" Type="http://schemas.openxmlformats.org/officeDocument/2006/relationships/image" Target="../media/image17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1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1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.png"/><Relationship Id="rId3" Type="http://schemas.openxmlformats.org/officeDocument/2006/relationships/image" Target="../media/image5.png"/><Relationship Id="rId25" Type="http://schemas.openxmlformats.org/officeDocument/2006/relationships/image" Target="../media/image11.svg"/><Relationship Id="rId2" Type="http://schemas.openxmlformats.org/officeDocument/2006/relationships/image" Target="../media/image2.png"/><Relationship Id="rId29" Type="http://schemas.openxmlformats.org/officeDocument/2006/relationships/image" Target="../media/image150.svg"/><Relationship Id="rId1" Type="http://schemas.openxmlformats.org/officeDocument/2006/relationships/slideLayout" Target="../slideLayouts/slideLayout7.xml"/><Relationship Id="rId28" Type="http://schemas.openxmlformats.org/officeDocument/2006/relationships/image" Target="../media/image10.png"/><Relationship Id="rId31" Type="http://schemas.openxmlformats.org/officeDocument/2006/relationships/image" Target="../media/image170.svg"/><Relationship Id="rId4" Type="http://schemas.openxmlformats.org/officeDocument/2006/relationships/image" Target="../media/image8.png"/><Relationship Id="rId27" Type="http://schemas.openxmlformats.org/officeDocument/2006/relationships/image" Target="../media/image13.svg"/><Relationship Id="rId30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32" Type="http://schemas.openxmlformats.org/officeDocument/2006/relationships/image" Target="../media/image5.png"/><Relationship Id="rId31" Type="http://schemas.openxmlformats.org/officeDocument/2006/relationships/image" Target="../media/image170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1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1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621072F-533A-8E4B-9E34-ADE889873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2930" y="4343400"/>
            <a:ext cx="4712451" cy="25146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24C96FA-9A42-2847-9771-514AC6135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1310"/>
            <a:ext cx="5998084" cy="4885267"/>
          </a:xfrm>
          <a:prstGeom prst="rect">
            <a:avLst/>
          </a:prstGeom>
        </p:spPr>
      </p:pic>
      <p:sp>
        <p:nvSpPr>
          <p:cNvPr id="4" name="Прямоугольник 2">
            <a:extLst>
              <a:ext uri="{FF2B5EF4-FFF2-40B4-BE49-F238E27FC236}">
                <a16:creationId xmlns:a16="http://schemas.microsoft.com/office/drawing/2014/main" id="{D2624ADE-1DBE-CB40-81CB-843D49253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999" y="646221"/>
            <a:ext cx="10922000" cy="58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9988" tIns="60959" rIns="479988" bIns="60959">
            <a:spAutoFit/>
          </a:bodyPr>
          <a:lstStyle>
            <a:lvl1pPr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1400" dirty="0">
                <a:latin typeface="Century Gothic" panose="020B0502020202020204" pitchFamily="34" charset="0"/>
              </a:rPr>
              <a:t>Государственное бюджетное общеобразовательное учреждение города Москвы</a:t>
            </a:r>
          </a:p>
          <a:p>
            <a:pPr algn="ctr"/>
            <a:r>
              <a:rPr lang="ru-RU" altLang="ru-RU" sz="16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«</a:t>
            </a:r>
            <a:r>
              <a:rPr lang="ru-RU" sz="1600" b="1" dirty="0">
                <a:latin typeface="Century Gothic" panose="020B0502020202020204" pitchFamily="34" charset="0"/>
              </a:rPr>
              <a:t>Школа № 158</a:t>
            </a:r>
            <a:r>
              <a:rPr lang="ru-RU" altLang="ru-RU" sz="16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»</a:t>
            </a:r>
            <a:endParaRPr lang="ru-RU" sz="1600" b="1" dirty="0">
              <a:latin typeface="Century Gothic" panose="020B0502020202020204" pitchFamily="34" charset="0"/>
            </a:endParaRPr>
          </a:p>
        </p:txBody>
      </p:sp>
      <p:sp>
        <p:nvSpPr>
          <p:cNvPr id="8" name="Прямоугольник 2">
            <a:extLst>
              <a:ext uri="{FF2B5EF4-FFF2-40B4-BE49-F238E27FC236}">
                <a16:creationId xmlns:a16="http://schemas.microsoft.com/office/drawing/2014/main" id="{6BADF766-0C5D-A145-9A2F-36EF9B0A8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999" y="171245"/>
            <a:ext cx="10922000" cy="30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9988" tIns="60959" rIns="479988" bIns="60959">
            <a:spAutoFit/>
          </a:bodyPr>
          <a:lstStyle>
            <a:lvl1pPr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Департамент образования и науки города Москвы</a:t>
            </a:r>
          </a:p>
        </p:txBody>
      </p:sp>
      <p:sp>
        <p:nvSpPr>
          <p:cNvPr id="10" name="Прямоугольник 2">
            <a:extLst>
              <a:ext uri="{FF2B5EF4-FFF2-40B4-BE49-F238E27FC236}">
                <a16:creationId xmlns:a16="http://schemas.microsoft.com/office/drawing/2014/main" id="{BE0BCD7F-626A-9D43-88B6-B5282AAC0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999" y="342513"/>
            <a:ext cx="10922000" cy="27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9988" tIns="60959" rIns="479988" bIns="60959">
            <a:spAutoFit/>
          </a:bodyPr>
          <a:lstStyle>
            <a:lvl1pPr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Северный административный округ</a:t>
            </a:r>
            <a:endParaRPr lang="ru-RU" sz="10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Прямоугольник 2">
            <a:extLst>
              <a:ext uri="{FF2B5EF4-FFF2-40B4-BE49-F238E27FC236}">
                <a16:creationId xmlns:a16="http://schemas.microsoft.com/office/drawing/2014/main" id="{8561BE04-8F16-E341-A2FC-22898ED37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8815" y="1849617"/>
            <a:ext cx="6343161" cy="350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79988" tIns="60959" rIns="479988" bIns="60959">
            <a:spAutoFit/>
          </a:bodyPr>
          <a:lstStyle>
            <a:lvl1pPr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anose="020B0503020000020004" pitchFamily="34" charset="-127"/>
                <a:cs typeface="Arial" panose="020B0604020202020204" pitchFamily="34" charset="0"/>
              </a:defRPr>
            </a:lvl9pPr>
          </a:lstStyle>
          <a:p>
            <a:pPr algn="r"/>
            <a:r>
              <a:rPr lang="ru-RU" sz="3600" b="1" dirty="0" smtClean="0">
                <a:latin typeface="Century Gothic" panose="020B0502020202020204" pitchFamily="34" charset="0"/>
              </a:rPr>
              <a:t>Порядо</a:t>
            </a:r>
            <a:r>
              <a:rPr lang="ru-RU" sz="3600" b="1" dirty="0">
                <a:latin typeface="Century Gothic" panose="020B0502020202020204" pitchFamily="34" charset="0"/>
              </a:rPr>
              <a:t>к</a:t>
            </a:r>
            <a:r>
              <a:rPr lang="ru-RU" sz="3600" b="1" dirty="0" smtClean="0">
                <a:latin typeface="Century Gothic" panose="020B0502020202020204" pitchFamily="34" charset="0"/>
              </a:rPr>
              <a:t> проведения </a:t>
            </a:r>
            <a:r>
              <a:rPr lang="ru-RU" sz="3600" b="1" dirty="0">
                <a:latin typeface="Century Gothic" panose="020B0502020202020204" pitchFamily="34" charset="0"/>
              </a:rPr>
              <a:t>государственной итоговой </a:t>
            </a:r>
            <a:r>
              <a:rPr lang="ru-RU" sz="3600" b="1" dirty="0" smtClean="0">
                <a:latin typeface="Century Gothic" panose="020B0502020202020204" pitchFamily="34" charset="0"/>
              </a:rPr>
              <a:t>аттестации</a:t>
            </a:r>
          </a:p>
          <a:p>
            <a:pPr algn="r"/>
            <a:r>
              <a:rPr lang="ru-RU" sz="2800" b="1" dirty="0" smtClean="0">
                <a:solidFill>
                  <a:srgbClr val="03B0F0"/>
                </a:solidFill>
                <a:latin typeface="Century Gothic" panose="020B0502020202020204" pitchFamily="34" charset="0"/>
              </a:rPr>
              <a:t>по </a:t>
            </a:r>
            <a:r>
              <a:rPr lang="ru-RU" sz="2800" b="1" dirty="0">
                <a:solidFill>
                  <a:srgbClr val="03B0F0"/>
                </a:solidFill>
                <a:latin typeface="Century Gothic" panose="020B0502020202020204" pitchFamily="34" charset="0"/>
              </a:rPr>
              <a:t>образовательным программам </a:t>
            </a:r>
            <a:r>
              <a:rPr lang="ru-RU" sz="2800" b="1" dirty="0" smtClean="0">
                <a:solidFill>
                  <a:srgbClr val="03B0F0"/>
                </a:solidFill>
                <a:latin typeface="Century Gothic" panose="020B0502020202020204" pitchFamily="34" charset="0"/>
              </a:rPr>
              <a:t>основного </a:t>
            </a:r>
            <a:r>
              <a:rPr lang="ru-RU" sz="2800" b="1" dirty="0">
                <a:solidFill>
                  <a:srgbClr val="03B0F0"/>
                </a:solidFill>
                <a:latin typeface="Century Gothic" panose="020B0502020202020204" pitchFamily="34" charset="0"/>
              </a:rPr>
              <a:t>общего </a:t>
            </a:r>
            <a:r>
              <a:rPr lang="ru-RU" sz="2800" b="1" dirty="0" smtClean="0">
                <a:solidFill>
                  <a:srgbClr val="03B0F0"/>
                </a:solidFill>
                <a:latin typeface="Century Gothic" panose="020B0502020202020204" pitchFamily="34" charset="0"/>
              </a:rPr>
              <a:t>образования</a:t>
            </a:r>
          </a:p>
          <a:p>
            <a:pPr algn="r"/>
            <a:r>
              <a:rPr lang="ru-RU" sz="2800" b="1" dirty="0">
                <a:solidFill>
                  <a:srgbClr val="03B0F0"/>
                </a:solidFill>
                <a:latin typeface="Century Gothic" panose="020B0502020202020204" pitchFamily="34" charset="0"/>
              </a:rPr>
              <a:t> </a:t>
            </a:r>
            <a:r>
              <a:rPr lang="ru-RU" sz="2800" b="1" dirty="0" smtClean="0">
                <a:latin typeface="Century Gothic" panose="020B0502020202020204" pitchFamily="34" charset="0"/>
              </a:rPr>
              <a:t>(ГИА-9)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101295" y="6377000"/>
            <a:ext cx="1989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atin typeface="Century Gothic" panose="020B0502020202020204" pitchFamily="34" charset="0"/>
              </a:rPr>
              <a:t>Москва, 2022 г.</a:t>
            </a:r>
            <a:endParaRPr lang="ru-RU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5476" y="1200608"/>
            <a:ext cx="11494477" cy="537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Русский язык </a:t>
            </a:r>
            <a:r>
              <a:rPr lang="ru-RU" sz="1200" b="1" dirty="0"/>
              <a:t>– </a:t>
            </a:r>
            <a:r>
              <a:rPr lang="ru-RU" sz="1100" dirty="0"/>
              <a:t>орфографический словарь, позволяющий устанавливать нормативное написание </a:t>
            </a:r>
            <a:r>
              <a:rPr lang="ru-RU" sz="1100" dirty="0" smtClean="0"/>
              <a:t>слов</a:t>
            </a:r>
          </a:p>
          <a:p>
            <a:endParaRPr lang="ru-RU" sz="500" b="1" dirty="0" smtClean="0"/>
          </a:p>
          <a:p>
            <a:r>
              <a:rPr lang="ru-RU" sz="1200" b="1" dirty="0" smtClean="0"/>
              <a:t>Математика</a:t>
            </a:r>
            <a:r>
              <a:rPr lang="ru-RU" sz="1100" dirty="0" smtClean="0"/>
              <a:t> – </a:t>
            </a:r>
            <a:r>
              <a:rPr lang="ru-RU" sz="1100" dirty="0"/>
              <a:t>линейка, не содержащая справочной информации (далее – линейка), для построения чертежей и рисунков; справочные материалы, содержащие основные формулы курса математики образовательной программы основного общего образования (выдаются с комплектом КИМ</a:t>
            </a:r>
            <a:r>
              <a:rPr lang="ru-RU" sz="1100" dirty="0" smtClean="0"/>
              <a:t>)</a:t>
            </a:r>
            <a:endParaRPr lang="ru-RU" sz="1100" dirty="0"/>
          </a:p>
          <a:p>
            <a:endParaRPr lang="ru-RU" sz="500" dirty="0"/>
          </a:p>
          <a:p>
            <a:r>
              <a:rPr lang="ru-RU" sz="1200" b="1" dirty="0" smtClean="0"/>
              <a:t>Физика</a:t>
            </a:r>
            <a:r>
              <a:rPr lang="ru-RU" sz="1100" dirty="0" smtClean="0"/>
              <a:t> – </a:t>
            </a:r>
            <a:r>
              <a:rPr lang="ru-RU" sz="1100" dirty="0"/>
              <a:t>линейка для построения графиков, оптических и электрических схем; непрограммируемый калькулятор, обеспечивающий выполнение арифметических вычислений (сложение, вычитание, умножение, деление, извлечение корня) и вычисление тригонометрических функций (</a:t>
            </a:r>
            <a:r>
              <a:rPr lang="ru-RU" sz="1100" dirty="0" err="1"/>
              <a:t>sin</a:t>
            </a:r>
            <a:r>
              <a:rPr lang="ru-RU" sz="1100" dirty="0"/>
              <a:t>, </a:t>
            </a:r>
            <a:r>
              <a:rPr lang="ru-RU" sz="1100" dirty="0" err="1"/>
              <a:t>cos</a:t>
            </a:r>
            <a:r>
              <a:rPr lang="ru-RU" sz="1100" dirty="0"/>
              <a:t>, </a:t>
            </a:r>
            <a:r>
              <a:rPr lang="ru-RU" sz="1100" dirty="0" err="1"/>
              <a:t>tg</a:t>
            </a:r>
            <a:r>
              <a:rPr lang="ru-RU" sz="1100" dirty="0"/>
              <a:t>, </a:t>
            </a:r>
            <a:r>
              <a:rPr lang="ru-RU" sz="1100" dirty="0" err="1"/>
              <a:t>ctg</a:t>
            </a:r>
            <a:r>
              <a:rPr lang="ru-RU" sz="1100" dirty="0"/>
              <a:t>, </a:t>
            </a:r>
            <a:r>
              <a:rPr lang="ru-RU" sz="1100" dirty="0" err="1"/>
              <a:t>arcsin</a:t>
            </a:r>
            <a:r>
              <a:rPr lang="ru-RU" sz="1100" dirty="0"/>
              <a:t>, </a:t>
            </a:r>
            <a:r>
              <a:rPr lang="ru-RU" sz="1100" dirty="0" err="1"/>
              <a:t>arccos</a:t>
            </a:r>
            <a:r>
              <a:rPr lang="ru-RU" sz="1100" dirty="0"/>
              <a:t>, </a:t>
            </a:r>
            <a:r>
              <a:rPr lang="ru-RU" sz="1100" dirty="0" err="1"/>
              <a:t>arctg</a:t>
            </a:r>
            <a:r>
              <a:rPr lang="ru-RU" sz="1100" dirty="0"/>
              <a:t>), а также не осуществляющий функций средства связи, хранилища базы данных и не имеющий доступ к сетям передачи данных (в том числе к информационно-телекоммуникационной сети «Интернет») (далее – непрограммируемый калькулятор); лабораторное оборудование для выполнения экспериментального задания по проведению измерения физических величин (выдается на экзамене</a:t>
            </a:r>
            <a:r>
              <a:rPr lang="ru-RU" sz="1100" dirty="0" smtClean="0"/>
              <a:t>)</a:t>
            </a:r>
            <a:endParaRPr lang="ru-RU" sz="1100" dirty="0"/>
          </a:p>
          <a:p>
            <a:endParaRPr lang="ru-RU" sz="500" dirty="0"/>
          </a:p>
          <a:p>
            <a:r>
              <a:rPr lang="ru-RU" sz="1200" b="1" dirty="0" smtClean="0"/>
              <a:t>Химия</a:t>
            </a:r>
            <a:r>
              <a:rPr lang="ru-RU" sz="1100" dirty="0" smtClean="0"/>
              <a:t> – </a:t>
            </a:r>
            <a:r>
              <a:rPr lang="ru-RU" sz="1100" dirty="0"/>
              <a:t>непрограммируемый калькулятор. Лабораторное оборудование для проведения химических опытов, предусмотренных заданиями; Периодическая система химических элементов Д.И. Менделеева; таблица растворимости солей, кислот и оснований в воде; электрохимический ряд напряжений металлов (выдаются на экзамене</a:t>
            </a:r>
            <a:r>
              <a:rPr lang="ru-RU" sz="1100" dirty="0" smtClean="0"/>
              <a:t>) </a:t>
            </a:r>
            <a:endParaRPr lang="ru-RU" sz="1100" dirty="0"/>
          </a:p>
          <a:p>
            <a:endParaRPr lang="ru-RU" sz="500" dirty="0"/>
          </a:p>
          <a:p>
            <a:r>
              <a:rPr lang="ru-RU" sz="1200" b="1" dirty="0" smtClean="0"/>
              <a:t>География</a:t>
            </a:r>
            <a:r>
              <a:rPr lang="ru-RU" sz="1100" dirty="0" smtClean="0"/>
              <a:t> – </a:t>
            </a:r>
            <a:r>
              <a:rPr lang="ru-RU" sz="1100" dirty="0"/>
              <a:t>линейка для измерения расстояний по топографической карте; непрограммируемый калькулятор; географические атласы для 7-9 классов для решения практических </a:t>
            </a:r>
            <a:r>
              <a:rPr lang="ru-RU" sz="1100" dirty="0" smtClean="0"/>
              <a:t>заданий</a:t>
            </a:r>
          </a:p>
          <a:p>
            <a:endParaRPr lang="ru-RU" sz="500" dirty="0"/>
          </a:p>
          <a:p>
            <a:r>
              <a:rPr lang="ru-RU" sz="1200" b="1" dirty="0" smtClean="0"/>
              <a:t>Биология</a:t>
            </a:r>
            <a:r>
              <a:rPr lang="ru-RU" sz="1100" dirty="0" smtClean="0"/>
              <a:t> </a:t>
            </a:r>
            <a:r>
              <a:rPr lang="ru-RU" sz="1100" dirty="0"/>
              <a:t>– линейка для проведения измерений при выполнении заданий с рисунками; непрограммируемый </a:t>
            </a:r>
            <a:r>
              <a:rPr lang="ru-RU" sz="1100" dirty="0" smtClean="0"/>
              <a:t>калькулятор</a:t>
            </a:r>
            <a:endParaRPr lang="ru-RU" sz="1100" dirty="0"/>
          </a:p>
          <a:p>
            <a:endParaRPr lang="ru-RU" sz="500" dirty="0"/>
          </a:p>
          <a:p>
            <a:r>
              <a:rPr lang="ru-RU" sz="1200" b="1" dirty="0" smtClean="0"/>
              <a:t>Иностранные языки </a:t>
            </a:r>
            <a:r>
              <a:rPr lang="ru-RU" sz="1100" dirty="0" smtClean="0"/>
              <a:t>– </a:t>
            </a:r>
            <a:r>
              <a:rPr lang="ru-RU" sz="1100" dirty="0"/>
              <a:t>технические средства, обеспечивающие воспроизведение аудиозаписей, содержащихся на электронных носителях, для выполнения заданий раздела «</a:t>
            </a:r>
            <a:r>
              <a:rPr lang="ru-RU" sz="1100" dirty="0" err="1"/>
              <a:t>Аудирование</a:t>
            </a:r>
            <a:r>
              <a:rPr lang="ru-RU" sz="1100" dirty="0"/>
              <a:t>» КИМ ЕГЭ; компьютерная техника, не имеющая доступ к информационно-телекоммуникационной сети «Интернет»; </a:t>
            </a:r>
            <a:r>
              <a:rPr lang="ru-RU" sz="1100" dirty="0" err="1"/>
              <a:t>аудиогарнитура</a:t>
            </a:r>
            <a:r>
              <a:rPr lang="ru-RU" sz="1100" dirty="0"/>
              <a:t> для выполнения заданий раздела «Говорение» КИМ </a:t>
            </a:r>
            <a:r>
              <a:rPr lang="ru-RU" sz="1100" dirty="0" smtClean="0"/>
              <a:t>ЕГЭ</a:t>
            </a:r>
            <a:endParaRPr lang="ru-RU" sz="1100" dirty="0"/>
          </a:p>
          <a:p>
            <a:endParaRPr lang="ru-RU" sz="500" dirty="0"/>
          </a:p>
          <a:p>
            <a:r>
              <a:rPr lang="ru-RU" sz="1200" b="1" dirty="0" smtClean="0"/>
              <a:t>Информатика </a:t>
            </a:r>
            <a:r>
              <a:rPr lang="ru-RU" sz="1200" b="1" dirty="0"/>
              <a:t>и </a:t>
            </a:r>
            <a:r>
              <a:rPr lang="ru-RU" sz="1200" b="1" dirty="0" smtClean="0"/>
              <a:t>информационно-коммуникационные технологии </a:t>
            </a:r>
            <a:r>
              <a:rPr lang="ru-RU" sz="1200" b="1" dirty="0"/>
              <a:t>(ИКТ) </a:t>
            </a:r>
            <a:r>
              <a:rPr lang="ru-RU" sz="1100" dirty="0"/>
              <a:t>– компьютерная техника, не имеющая доступ к информационно-телекоммуникационной сети «Интернет</a:t>
            </a:r>
            <a:r>
              <a:rPr lang="ru-RU" sz="1100" dirty="0" smtClean="0"/>
              <a:t>»</a:t>
            </a:r>
            <a:endParaRPr lang="ru-RU" sz="1100" dirty="0"/>
          </a:p>
          <a:p>
            <a:endParaRPr lang="ru-RU" sz="500" dirty="0"/>
          </a:p>
          <a:p>
            <a:r>
              <a:rPr lang="ru-RU" sz="1200" b="1" dirty="0" smtClean="0"/>
              <a:t>Литература</a:t>
            </a:r>
            <a:r>
              <a:rPr lang="ru-RU" sz="1100" dirty="0" smtClean="0"/>
              <a:t> – </a:t>
            </a:r>
            <a:r>
              <a:rPr lang="ru-RU" sz="1100" dirty="0"/>
              <a:t>орфографический словарь, позволяющий устанавливать нормативное написание слов и определять значения лексической единицы; полные тексты художественных произведений, а также сборники лирики (выдаются на экзамене</a:t>
            </a:r>
            <a:r>
              <a:rPr lang="ru-RU" sz="1100" dirty="0" smtClean="0"/>
              <a:t>)</a:t>
            </a:r>
          </a:p>
          <a:p>
            <a:endParaRPr lang="ru-RU" sz="500" dirty="0"/>
          </a:p>
          <a:p>
            <a:r>
              <a:rPr lang="ru-RU" sz="1200" b="1" dirty="0" smtClean="0"/>
              <a:t>Иностранные языки </a:t>
            </a:r>
            <a:r>
              <a:rPr lang="ru-RU" sz="1100" dirty="0"/>
              <a:t>– технические средства, обеспечивающие воспроизведение аудиозаписей, содержащихся на электронных носителях, для выполнения заданий раздела «</a:t>
            </a:r>
            <a:r>
              <a:rPr lang="ru-RU" sz="1100" dirty="0" err="1"/>
              <a:t>Аудирование</a:t>
            </a:r>
            <a:r>
              <a:rPr lang="ru-RU" sz="1100" dirty="0"/>
              <a:t>» КИМ ОГЭ; компьютерная техника, не имеющая доступа к информационно-телекоммуникационной сети «Интернет»; </a:t>
            </a:r>
            <a:r>
              <a:rPr lang="ru-RU" sz="1100" dirty="0" err="1"/>
              <a:t>аудиогарнитура</a:t>
            </a:r>
            <a:r>
              <a:rPr lang="ru-RU" sz="1100" dirty="0"/>
              <a:t> для выполнения заданий раздела «Говорение» КИМ ОГЭ (находятся в аудитории</a:t>
            </a:r>
            <a:r>
              <a:rPr lang="ru-RU" sz="1100" dirty="0" smtClean="0"/>
              <a:t>)</a:t>
            </a:r>
            <a:endParaRPr lang="ru-RU" sz="1100" dirty="0"/>
          </a:p>
          <a:p>
            <a:endParaRPr lang="ru-RU" sz="500" dirty="0"/>
          </a:p>
          <a:p>
            <a:r>
              <a:rPr lang="ru-RU" sz="1200" b="1" dirty="0" smtClean="0"/>
              <a:t>Информатика </a:t>
            </a:r>
            <a:r>
              <a:rPr lang="ru-RU" sz="1200" b="1" dirty="0"/>
              <a:t>и </a:t>
            </a:r>
            <a:r>
              <a:rPr lang="ru-RU" sz="1200" b="1" dirty="0" smtClean="0"/>
              <a:t>информационно-коммуникационные технологии </a:t>
            </a:r>
            <a:r>
              <a:rPr lang="ru-RU" sz="1200" b="1" dirty="0"/>
              <a:t>(ИКТ)</a:t>
            </a:r>
            <a:r>
              <a:rPr lang="ru-RU" sz="1100" dirty="0"/>
              <a:t> – компьютерная техника, не имеющая доступа к информационно-телекоммуникационной сети «Интернет» (находится в аудитории). </a:t>
            </a:r>
          </a:p>
          <a:p>
            <a:endParaRPr lang="ru-RU" sz="1100" dirty="0"/>
          </a:p>
          <a:p>
            <a:r>
              <a:rPr lang="ru-RU" sz="1200" dirty="0"/>
              <a:t>В день проведения </a:t>
            </a:r>
            <a:r>
              <a:rPr lang="ru-RU" sz="1200" dirty="0" smtClean="0"/>
              <a:t>ОГЭ </a:t>
            </a:r>
            <a:r>
              <a:rPr lang="ru-RU" sz="1200" dirty="0"/>
              <a:t>на средствах обучения и воспитания </a:t>
            </a:r>
            <a:r>
              <a:rPr lang="ru-RU" sz="1200" u="sng" dirty="0"/>
              <a:t>не допускается</a:t>
            </a:r>
            <a:r>
              <a:rPr lang="ru-RU" sz="1200" dirty="0"/>
              <a:t> делать </a:t>
            </a:r>
            <a:r>
              <a:rPr lang="ru-RU" sz="1200" dirty="0" smtClean="0"/>
              <a:t>пометки,</a:t>
            </a:r>
          </a:p>
          <a:p>
            <a:r>
              <a:rPr lang="ru-RU" sz="1200" dirty="0" smtClean="0"/>
              <a:t>относящиеся </a:t>
            </a:r>
            <a:r>
              <a:rPr lang="ru-RU" sz="1200" dirty="0"/>
              <a:t>к содержанию заданий КИМ </a:t>
            </a:r>
            <a:r>
              <a:rPr lang="ru-RU" sz="1200" dirty="0" smtClean="0"/>
              <a:t>ОГЭ </a:t>
            </a:r>
            <a:r>
              <a:rPr lang="ru-RU" sz="1200" dirty="0"/>
              <a:t>по учебным предметам.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E2BA77C-4393-DD43-8AFF-64E293742EF1}"/>
              </a:ext>
            </a:extLst>
          </p:cNvPr>
          <p:cNvSpPr/>
          <p:nvPr/>
        </p:nvSpPr>
        <p:spPr>
          <a:xfrm>
            <a:off x="284586" y="302312"/>
            <a:ext cx="45719" cy="53319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45476" y="214966"/>
            <a:ext cx="81973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Century Gothic" panose="020B0502020202020204" pitchFamily="34" charset="0"/>
              </a:rPr>
              <a:t>Допускается использование участником экзаменов следующих средств </a:t>
            </a:r>
          </a:p>
        </p:txBody>
      </p:sp>
      <p:pic>
        <p:nvPicPr>
          <p:cNvPr id="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1"/>
              </a:ext>
            </a:extLst>
          </a:blip>
          <a:srcRect/>
          <a:stretch>
            <a:fillRect/>
          </a:stretch>
        </p:blipFill>
        <p:spPr>
          <a:xfrm rot="-10800000" flipV="1">
            <a:off x="307445" y="6079753"/>
            <a:ext cx="136800" cy="2270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2"/>
          <a:srcRect l="16135" t="32290" r="14630" b="33093"/>
          <a:stretch>
            <a:fillRect/>
          </a:stretch>
        </p:blipFill>
        <p:spPr>
          <a:xfrm>
            <a:off x="11043137" y="206256"/>
            <a:ext cx="1125416" cy="56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3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3342" y="1418953"/>
            <a:ext cx="1050709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1200" b="1" dirty="0">
                <a:latin typeface="Century Gothic" panose="020B0502020202020204" pitchFamily="34" charset="0"/>
              </a:rPr>
              <a:t>Информатика и ИКТ</a:t>
            </a:r>
            <a:endParaRPr lang="ru-RU" sz="1100" dirty="0">
              <a:latin typeface="Century Gothic" panose="020B0502020202020204" pitchFamily="34" charset="0"/>
            </a:endParaRPr>
          </a:p>
          <a:p>
            <a:r>
              <a:rPr lang="ru-RU" sz="1200" dirty="0"/>
              <a:t>Выполнение заданий теоретической и практической частей КИМ ОГЭ по информатике и ИКТ </a:t>
            </a:r>
            <a:r>
              <a:rPr lang="ru-RU" sz="1200" b="1" u="sng" dirty="0"/>
              <a:t>осуществляется на компьютере</a:t>
            </a:r>
            <a:r>
              <a:rPr lang="ru-RU" sz="1200" dirty="0"/>
              <a:t> с использованием специализированного программного обеспечения (ПО). Задания КИМ отображаются на экране, ввод ответов на задания КИМ осуществляется с использованием компьютера. При сдаче экзамена предусмотрены перерывы между выполнением заданий КИМ (на компьютере выводятся информационные сообщения о необходимости сделать перерыв), при этом общее время экзамена не продлевается. Во время проведения экзамена при необходимости участникам разрешается пользоваться черновиками. Записи на черновиках не обрабатываются и не проверяются</a:t>
            </a:r>
            <a:r>
              <a:rPr lang="ru-RU" sz="1200" dirty="0" smtClean="0"/>
              <a:t>.</a:t>
            </a:r>
          </a:p>
          <a:p>
            <a:pPr lvl="1"/>
            <a:endParaRPr lang="ru-RU" sz="1200" dirty="0"/>
          </a:p>
          <a:p>
            <a:pPr lvl="1"/>
            <a:r>
              <a:rPr lang="ru-RU" sz="1200" b="1" dirty="0" smtClean="0">
                <a:latin typeface="Century Gothic" panose="020B0502020202020204" pitchFamily="34" charset="0"/>
              </a:rPr>
              <a:t>География</a:t>
            </a:r>
            <a:endParaRPr lang="ru-RU" sz="1200" b="1" dirty="0">
              <a:latin typeface="Century Gothic" panose="020B0502020202020204" pitchFamily="34" charset="0"/>
            </a:endParaRPr>
          </a:p>
          <a:p>
            <a:r>
              <a:rPr lang="ru-RU" sz="1200" dirty="0"/>
              <a:t>Выполнение заданий КИМ ОГЭ по географии осуществляется </a:t>
            </a:r>
            <a:r>
              <a:rPr lang="ru-RU" sz="1200" b="1" u="sng" dirty="0"/>
              <a:t>на компьютере</a:t>
            </a:r>
            <a:r>
              <a:rPr lang="ru-RU" sz="1200" dirty="0"/>
              <a:t> с использованием специализированного ПО. Задания КИМ отображаются на экране, ввод ответов на задания КИМ осуществляется с использованием компьютера. При выполнении заданий с развернутым ответом участникам предоставляется право выбора: выполнить экзаменационные задания на компьютере или с использованием бумажной формы бланка. В процессе сдачи экзамена предусмотрены перерывы между выполнением заданий КИМ (на компьютере выводятся информационные сообщения о необходимости сделать перерыв), при этом общее время экзамена не продлевается. Для выполнения</a:t>
            </a:r>
          </a:p>
          <a:p>
            <a:r>
              <a:rPr lang="ru-RU" sz="1200" dirty="0"/>
              <a:t>заданий </a:t>
            </a:r>
            <a:r>
              <a:rPr lang="ru-RU" sz="1200" b="1" i="1" dirty="0"/>
              <a:t>в специализированное ПО включены электронные карты и атласы, интерактивные линейки</a:t>
            </a:r>
            <a:r>
              <a:rPr lang="ru-RU" sz="1200" dirty="0"/>
              <a:t>, климатические процессы и изменения представлены в динамике. Во время проведения экзамена при необходимости участникам разрешается пользоваться черновиками. Записи на черновиках не обрабатываются и не проверяются</a:t>
            </a:r>
            <a:r>
              <a:rPr lang="ru-RU" sz="1200" dirty="0" smtClean="0"/>
              <a:t>.</a:t>
            </a:r>
          </a:p>
          <a:p>
            <a:endParaRPr lang="ru-RU" sz="1200" dirty="0"/>
          </a:p>
          <a:p>
            <a:pPr lvl="1"/>
            <a:r>
              <a:rPr lang="ru-RU" sz="1200" b="1" dirty="0">
                <a:latin typeface="Century Gothic" panose="020B0502020202020204" pitchFamily="34" charset="0"/>
              </a:rPr>
              <a:t>Химия</a:t>
            </a:r>
          </a:p>
          <a:p>
            <a:r>
              <a:rPr lang="ru-RU" sz="1200" dirty="0"/>
              <a:t>В ОГЭ по химии </a:t>
            </a:r>
            <a:r>
              <a:rPr lang="ru-RU" sz="1200" b="1" dirty="0"/>
              <a:t>включено экспериментальное задание</a:t>
            </a:r>
            <a:r>
              <a:rPr lang="ru-RU" sz="1200" dirty="0"/>
              <a:t>, выполняемое с использованием лабораторного оборудования с соблюдением требований техники безопасности.</a:t>
            </a:r>
          </a:p>
          <a:p>
            <a:r>
              <a:rPr lang="ru-RU" sz="1200" dirty="0"/>
              <a:t>Проведение экспериментального задания осуществляется в специальных помещениях, отвечающих требованиям санитарно-эпидемиологических правил и нормативов «Санитарно- эпидемиологические требования к условиям и организации обучения в общеобразовательных </a:t>
            </a:r>
            <a:r>
              <a:rPr lang="ru-RU" sz="1200" dirty="0" smtClean="0"/>
              <a:t>учреждениях.</a:t>
            </a:r>
          </a:p>
          <a:p>
            <a:r>
              <a:rPr lang="ru-RU" sz="1200" dirty="0" smtClean="0"/>
              <a:t>СанПиН </a:t>
            </a:r>
            <a:r>
              <a:rPr lang="ru-RU" sz="1200" dirty="0"/>
              <a:t>2.4.2.2821-10» (Требования </a:t>
            </a:r>
            <a:r>
              <a:rPr lang="ru-RU" sz="1200" dirty="0" err="1"/>
              <a:t>СанПин</a:t>
            </a:r>
            <a:r>
              <a:rPr lang="ru-RU" sz="1200" dirty="0"/>
              <a:t>). По готовности участников экзамена к выполнению практического задания специалист по проведению инструктажа и обеспечению лабораторных работ по химии выдает участнику экзамена комплект оборудования, материалы и реактивы в соответствии с заданием варианта КИМ. Во время проведения экзамена в аудитории присутствуют эксперты, которые сразу оценивают выполнение химического эксперимента после его проведения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E2BA77C-4393-DD43-8AFF-64E293742EF1}"/>
              </a:ext>
            </a:extLst>
          </p:cNvPr>
          <p:cNvSpPr/>
          <p:nvPr/>
        </p:nvSpPr>
        <p:spPr>
          <a:xfrm>
            <a:off x="284586" y="302312"/>
            <a:ext cx="45719" cy="53319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08333" y="368854"/>
            <a:ext cx="89819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ts val="1200"/>
              <a:tabLst>
                <a:tab pos="963295" algn="l"/>
              </a:tabLst>
            </a:pPr>
            <a:r>
              <a:rPr lang="ru-RU" sz="2000" b="1" kern="0" dirty="0">
                <a:latin typeface="Century Gothic" panose="020B0502020202020204" pitchFamily="34" charset="0"/>
                <a:ea typeface="Times New Roman" panose="02020603050405020304" pitchFamily="18" charset="0"/>
              </a:rPr>
              <a:t>О</a:t>
            </a:r>
            <a:r>
              <a:rPr lang="ru-RU" sz="2000" b="1" kern="0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собенности </a:t>
            </a:r>
            <a:r>
              <a:rPr lang="ru-RU" sz="2000" b="1" kern="0" dirty="0">
                <a:latin typeface="Century Gothic" panose="020B0502020202020204" pitchFamily="34" charset="0"/>
                <a:ea typeface="Times New Roman" panose="02020603050405020304" pitchFamily="18" charset="0"/>
              </a:rPr>
              <a:t>проведения ОГЭ по отдельным учебным предметам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16135" t="32290" r="14630" b="33093"/>
          <a:stretch>
            <a:fillRect/>
          </a:stretch>
        </p:blipFill>
        <p:spPr>
          <a:xfrm>
            <a:off x="11043137" y="206256"/>
            <a:ext cx="1125416" cy="562708"/>
          </a:xfrm>
          <a:prstGeom prst="rect">
            <a:avLst/>
          </a:prstGeom>
        </p:spPr>
      </p:pic>
      <p:pic>
        <p:nvPicPr>
          <p:cNvPr id="7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flipV="1">
            <a:off x="567327" y="1474640"/>
            <a:ext cx="376015" cy="199288"/>
          </a:xfrm>
          <a:prstGeom prst="rect">
            <a:avLst/>
          </a:prstGeom>
        </p:spPr>
      </p:pic>
      <p:pic>
        <p:nvPicPr>
          <p:cNvPr id="9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flipV="1">
            <a:off x="567327" y="2741186"/>
            <a:ext cx="376015" cy="199288"/>
          </a:xfrm>
          <a:prstGeom prst="rect">
            <a:avLst/>
          </a:prstGeom>
        </p:spPr>
      </p:pic>
      <p:pic>
        <p:nvPicPr>
          <p:cNvPr id="1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flipV="1">
            <a:off x="567327" y="4568382"/>
            <a:ext cx="376015" cy="19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95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7327" y="1422344"/>
            <a:ext cx="1050709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1200" b="1" dirty="0" smtClean="0">
                <a:latin typeface="Century Gothic" panose="020B0502020202020204" pitchFamily="34" charset="0"/>
              </a:rPr>
              <a:t>	Русский </a:t>
            </a:r>
            <a:r>
              <a:rPr lang="ru-RU" sz="1200" b="1" dirty="0">
                <a:latin typeface="Century Gothic" panose="020B0502020202020204" pitchFamily="34" charset="0"/>
              </a:rPr>
              <a:t>язык</a:t>
            </a:r>
          </a:p>
          <a:p>
            <a:pPr lvl="1"/>
            <a:r>
              <a:rPr lang="ru-RU" sz="1200" dirty="0"/>
              <a:t>При проведении экзамена включается раздел «</a:t>
            </a:r>
            <a:r>
              <a:rPr lang="ru-RU" sz="1200" dirty="0" err="1"/>
              <a:t>Аудирование</a:t>
            </a:r>
            <a:r>
              <a:rPr lang="ru-RU" sz="1200" dirty="0"/>
              <a:t>». Аудиозапись прослушивается участниками дважды. По завершении второго воспроизведения текста участники приступают к выполнению экзаменационной работы. Во время прослушивания текста участникам разрешается делать записи в черновиках. Записи на черновиках не обрабатываются и не проверяются.</a:t>
            </a:r>
          </a:p>
          <a:p>
            <a:pPr lvl="1"/>
            <a:endParaRPr lang="ru-RU" sz="1200" b="1" dirty="0" smtClean="0">
              <a:latin typeface="Century Gothic" panose="020B0502020202020204" pitchFamily="34" charset="0"/>
            </a:endParaRPr>
          </a:p>
          <a:p>
            <a:pPr lvl="1"/>
            <a:r>
              <a:rPr lang="ru-RU" sz="1200" b="1" dirty="0" smtClean="0">
                <a:latin typeface="Century Gothic" panose="020B0502020202020204" pitchFamily="34" charset="0"/>
              </a:rPr>
              <a:t>	Иностранные </a:t>
            </a:r>
            <a:r>
              <a:rPr lang="ru-RU" sz="1200" b="1" dirty="0">
                <a:latin typeface="Century Gothic" panose="020B0502020202020204" pitchFamily="34" charset="0"/>
              </a:rPr>
              <a:t>языки</a:t>
            </a:r>
          </a:p>
          <a:p>
            <a:pPr lvl="1"/>
            <a:r>
              <a:rPr lang="ru-RU" sz="1200" dirty="0"/>
              <a:t>Проведение экзамена по иностранным языкам осуществляется на компьютере с установленным ПО «Станция ОГЭ в компьютерной форме» и подключенной гарнитурой. Выполнение заданий устной части экзаменационной работы (раздел «Говорение») предполагает ответ участника в форме монологических высказываний. Средствами специализированного ПО на мониторе компьютера отображаются тексты заданий КИМ и записываются ответы участника экзамена. При выполнении задания КИМ письменной части экзамена (раздел «</a:t>
            </a:r>
            <a:r>
              <a:rPr lang="ru-RU" sz="1200" dirty="0" err="1"/>
              <a:t>Аудирование</a:t>
            </a:r>
            <a:r>
              <a:rPr lang="ru-RU" sz="1200" dirty="0"/>
              <a:t>») текст с развернутым ответом участникам предоставляется право выбора:</a:t>
            </a:r>
          </a:p>
          <a:p>
            <a:pPr lvl="1"/>
            <a:r>
              <a:rPr lang="ru-RU" sz="1200" dirty="0"/>
              <a:t>полностью   выполнить   задание   с   развернутым   ответом   на   бланке	ответов, указав соответствующую информацию в номере задания в ПО на компьютере;</a:t>
            </a:r>
          </a:p>
          <a:p>
            <a:pPr lvl="1"/>
            <a:r>
              <a:rPr lang="ru-RU" sz="1200" dirty="0" smtClean="0"/>
              <a:t>Полностью выполнить задание с развернутым ответом непосредственно в </a:t>
            </a:r>
            <a:r>
              <a:rPr lang="ru-RU" sz="1200" dirty="0"/>
              <a:t>специализированном ПО.</a:t>
            </a:r>
          </a:p>
          <a:p>
            <a:pPr lvl="1"/>
            <a:r>
              <a:rPr lang="ru-RU" sz="1200" dirty="0"/>
              <a:t>Участники самостоятельно выбирают с какой части начать экзамен: сначала письменная, потом устная часть (или наоборот).</a:t>
            </a:r>
          </a:p>
          <a:p>
            <a:pPr lvl="1"/>
            <a:r>
              <a:rPr lang="ru-RU" sz="1200" dirty="0"/>
              <a:t>Письменная и устная части ОГЭ по иностранным языкам проводятся в один день, предусмотренный расписанием экзаменов.</a:t>
            </a:r>
          </a:p>
          <a:p>
            <a:pPr lvl="1"/>
            <a:endParaRPr lang="ru-RU" sz="1200" b="1" dirty="0" smtClean="0">
              <a:latin typeface="Century Gothic" panose="020B0502020202020204" pitchFamily="34" charset="0"/>
            </a:endParaRPr>
          </a:p>
          <a:p>
            <a:pPr lvl="1"/>
            <a:r>
              <a:rPr lang="ru-RU" sz="1200" b="1" dirty="0">
                <a:latin typeface="Century Gothic" panose="020B0502020202020204" pitchFamily="34" charset="0"/>
              </a:rPr>
              <a:t>	</a:t>
            </a:r>
            <a:r>
              <a:rPr lang="ru-RU" sz="1200" b="1" dirty="0" smtClean="0">
                <a:latin typeface="Century Gothic" panose="020B0502020202020204" pitchFamily="34" charset="0"/>
              </a:rPr>
              <a:t>Физика</a:t>
            </a:r>
            <a:endParaRPr lang="ru-RU" sz="1200" b="1" dirty="0">
              <a:latin typeface="Century Gothic" panose="020B0502020202020204" pitchFamily="34" charset="0"/>
            </a:endParaRPr>
          </a:p>
          <a:p>
            <a:pPr lvl="1"/>
            <a:r>
              <a:rPr lang="ru-RU" sz="1200" dirty="0"/>
              <a:t>Выполнение заданий КИМ ОГЭ по физике осуществляется на компьютере с использованием специализированного ПО. Задания КИМ отображаются на экране, ввод ответов на задания КИМ осуществляется с использованием компьютера. В процессе сдачи экзамена предусмотрены перерывы между выполнением заданий КИМ (на компьютере выводятся информационные сообщения о необходимости сделать перерыв), при этом общее время экзамена не продлевается. Во время проведения экзамена при необходимости участникам разрешается пользоваться черновиками. Записи на черновиках не обрабатываются и не проверяются. Также в ОГЭ по физике включено экспериментальное задание, выполняемое с использованием лабораторного оборудования с соблюдением требований техники безопасности. Проведение экспериментального задания осуществляется в специальных помещениях, отвечающих требованиям СанПиН. По готовности участников экзамена к выполнению практического задания специалист по проведению инструктажа и обеспечению лабораторных работ по физике выдает участнику экзамена комплект оборудования в соответствии с заданием варианта КИМ.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E2BA77C-4393-DD43-8AFF-64E293742EF1}"/>
              </a:ext>
            </a:extLst>
          </p:cNvPr>
          <p:cNvSpPr/>
          <p:nvPr/>
        </p:nvSpPr>
        <p:spPr>
          <a:xfrm>
            <a:off x="284586" y="302312"/>
            <a:ext cx="45719" cy="53319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08333" y="368854"/>
            <a:ext cx="89819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ts val="1200"/>
              <a:tabLst>
                <a:tab pos="963295" algn="l"/>
              </a:tabLst>
            </a:pPr>
            <a:r>
              <a:rPr lang="ru-RU" sz="2000" b="1" kern="0" dirty="0">
                <a:latin typeface="Century Gothic" panose="020B0502020202020204" pitchFamily="34" charset="0"/>
                <a:ea typeface="Times New Roman" panose="02020603050405020304" pitchFamily="18" charset="0"/>
              </a:rPr>
              <a:t>О</a:t>
            </a:r>
            <a:r>
              <a:rPr lang="ru-RU" sz="2000" b="1" kern="0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собенности </a:t>
            </a:r>
            <a:r>
              <a:rPr lang="ru-RU" sz="2000" b="1" kern="0" dirty="0">
                <a:latin typeface="Century Gothic" panose="020B0502020202020204" pitchFamily="34" charset="0"/>
                <a:ea typeface="Times New Roman" panose="02020603050405020304" pitchFamily="18" charset="0"/>
              </a:rPr>
              <a:t>проведения ОГЭ по отдельным учебным предметам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16135" t="32290" r="14630" b="33093"/>
          <a:stretch>
            <a:fillRect/>
          </a:stretch>
        </p:blipFill>
        <p:spPr>
          <a:xfrm>
            <a:off x="11043137" y="206256"/>
            <a:ext cx="1125416" cy="562708"/>
          </a:xfrm>
          <a:prstGeom prst="rect">
            <a:avLst/>
          </a:prstGeom>
        </p:spPr>
      </p:pic>
      <p:pic>
        <p:nvPicPr>
          <p:cNvPr id="7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flipV="1">
            <a:off x="567327" y="1474640"/>
            <a:ext cx="376015" cy="199288"/>
          </a:xfrm>
          <a:prstGeom prst="rect">
            <a:avLst/>
          </a:prstGeom>
        </p:spPr>
      </p:pic>
      <p:pic>
        <p:nvPicPr>
          <p:cNvPr id="9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flipV="1">
            <a:off x="567327" y="2389498"/>
            <a:ext cx="376015" cy="199288"/>
          </a:xfrm>
          <a:prstGeom prst="rect">
            <a:avLst/>
          </a:prstGeom>
        </p:spPr>
      </p:pic>
      <p:pic>
        <p:nvPicPr>
          <p:cNvPr id="1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flipV="1">
            <a:off x="567327" y="4568382"/>
            <a:ext cx="376015" cy="19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46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24C96FA-9A42-2847-9771-514AC613544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 flipV="1">
            <a:off x="7236069" y="1602437"/>
            <a:ext cx="4973218" cy="405054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87181" y="1140630"/>
            <a:ext cx="10713933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ea typeface="Times New Roman" panose="02020603050405020304" pitchFamily="18" charset="0"/>
              </a:rPr>
              <a:t>Ознакомление</a:t>
            </a:r>
            <a:r>
              <a:rPr lang="ru-RU" sz="1200" spc="5" dirty="0" smtClean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участников</a:t>
            </a:r>
            <a:r>
              <a:rPr lang="ru-RU" sz="1200" spc="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с</a:t>
            </a:r>
            <a:r>
              <a:rPr lang="ru-RU" sz="1200" spc="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результатами</a:t>
            </a:r>
            <a:r>
              <a:rPr lang="ru-RU" sz="1200" spc="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О</a:t>
            </a:r>
            <a:r>
              <a:rPr lang="ru-RU" sz="1200" dirty="0" smtClean="0">
                <a:ea typeface="Times New Roman" panose="02020603050405020304" pitchFamily="18" charset="0"/>
              </a:rPr>
              <a:t>ГЭ/ГВЭ</a:t>
            </a:r>
            <a:r>
              <a:rPr lang="ru-RU" sz="1200" spc="5" dirty="0" smtClean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и</a:t>
            </a:r>
            <a:r>
              <a:rPr lang="ru-RU" sz="1200" spc="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электронными</a:t>
            </a:r>
            <a:r>
              <a:rPr lang="ru-RU" sz="1200" spc="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изображениями</a:t>
            </a:r>
            <a:r>
              <a:rPr lang="ru-RU" sz="1200" spc="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экзаменационных</a:t>
            </a:r>
            <a:r>
              <a:rPr lang="ru-RU" sz="1200" spc="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бланков</a:t>
            </a:r>
            <a:r>
              <a:rPr lang="ru-RU" sz="1200" spc="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осуществляется</a:t>
            </a:r>
            <a:r>
              <a:rPr lang="ru-RU" sz="1200" spc="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в</a:t>
            </a:r>
            <a:r>
              <a:rPr lang="ru-RU" sz="1200" spc="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электронном</a:t>
            </a:r>
            <a:r>
              <a:rPr lang="ru-RU" sz="1200" spc="5" dirty="0"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ea typeface="Times New Roman" panose="02020603050405020304" pitchFamily="18" charset="0"/>
              </a:rPr>
              <a:t>виде</a:t>
            </a:r>
            <a:endParaRPr lang="ru-RU" sz="1200" spc="5" dirty="0">
              <a:ea typeface="Times New Roman" panose="02020603050405020304" pitchFamily="18" charset="0"/>
            </a:endParaRPr>
          </a:p>
          <a:p>
            <a:r>
              <a:rPr lang="ru-RU" sz="1200" dirty="0" smtClean="0">
                <a:ea typeface="Times New Roman" panose="02020603050405020304" pitchFamily="18" charset="0"/>
              </a:rPr>
              <a:t>на</a:t>
            </a:r>
            <a:r>
              <a:rPr lang="ru-RU" sz="1200" spc="5" dirty="0" smtClean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Портале</a:t>
            </a:r>
            <a:r>
              <a:rPr lang="ru-RU" sz="1200" spc="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в</a:t>
            </a:r>
            <a:r>
              <a:rPr lang="ru-RU" sz="1200" spc="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соответствии</a:t>
            </a:r>
            <a:r>
              <a:rPr lang="ru-RU" sz="1200" spc="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с</a:t>
            </a:r>
            <a:r>
              <a:rPr lang="ru-RU" sz="1200" spc="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примерным графиком публикации результатов, который размещается на сайте РЦОИ (rcoi.mcko.ru)</a:t>
            </a:r>
            <a:r>
              <a:rPr lang="ru-RU" sz="1200" spc="5" dirty="0"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ea typeface="Times New Roman" panose="02020603050405020304" pitchFamily="18" charset="0"/>
              </a:rPr>
              <a:t>ежегодно</a:t>
            </a:r>
            <a:endParaRPr lang="ru-RU" sz="1200" spc="-5" dirty="0">
              <a:ea typeface="Times New Roman" panose="02020603050405020304" pitchFamily="18" charset="0"/>
            </a:endParaRPr>
          </a:p>
          <a:p>
            <a:r>
              <a:rPr lang="ru-RU" sz="1200" dirty="0" smtClean="0">
                <a:ea typeface="Times New Roman" panose="02020603050405020304" pitchFamily="18" charset="0"/>
              </a:rPr>
              <a:t>не</a:t>
            </a:r>
            <a:r>
              <a:rPr lang="ru-RU" sz="1200" spc="-5" dirty="0" smtClean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позднее</a:t>
            </a:r>
            <a:r>
              <a:rPr lang="ru-RU" sz="1200" spc="-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чем</a:t>
            </a:r>
            <a:r>
              <a:rPr lang="ru-RU" sz="1200" spc="-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за</a:t>
            </a:r>
            <a:r>
              <a:rPr lang="ru-RU" sz="1200" spc="-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месяц до начала</a:t>
            </a:r>
            <a:r>
              <a:rPr lang="ru-RU" sz="1200" spc="-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экзаменов</a:t>
            </a:r>
            <a:r>
              <a:rPr lang="ru-RU" sz="1200" dirty="0" smtClean="0">
                <a:ea typeface="Times New Roman" panose="02020603050405020304" pitchFamily="18" charset="0"/>
              </a:rPr>
              <a:t>.</a:t>
            </a:r>
          </a:p>
          <a:p>
            <a:endParaRPr lang="ru-RU" sz="1200" dirty="0">
              <a:ea typeface="Times New Roman" panose="02020603050405020304" pitchFamily="18" charset="0"/>
            </a:endParaRPr>
          </a:p>
          <a:p>
            <a:r>
              <a:rPr lang="ru-RU" sz="1200" b="1" kern="0" dirty="0" smtClean="0">
                <a:ea typeface="Times New Roman" panose="02020603050405020304" pitchFamily="18" charset="0"/>
              </a:rPr>
              <a:t>Инструкция</a:t>
            </a:r>
            <a:r>
              <a:rPr lang="ru-RU" sz="1200" b="1" kern="0" spc="5" dirty="0" smtClean="0">
                <a:ea typeface="Times New Roman" panose="02020603050405020304" pitchFamily="18" charset="0"/>
              </a:rPr>
              <a:t> </a:t>
            </a:r>
            <a:r>
              <a:rPr lang="ru-RU" sz="1200" b="1" kern="0" dirty="0">
                <a:ea typeface="Times New Roman" panose="02020603050405020304" pitchFamily="18" charset="0"/>
              </a:rPr>
              <a:t>по</a:t>
            </a:r>
            <a:r>
              <a:rPr lang="ru-RU" sz="1200" b="1" kern="0" spc="5" dirty="0">
                <a:ea typeface="Times New Roman" panose="02020603050405020304" pitchFamily="18" charset="0"/>
              </a:rPr>
              <a:t> </a:t>
            </a:r>
            <a:r>
              <a:rPr lang="ru-RU" sz="1200" b="1" kern="0" dirty="0">
                <a:ea typeface="Times New Roman" panose="02020603050405020304" pitchFamily="18" charset="0"/>
              </a:rPr>
              <a:t>просмотру</a:t>
            </a:r>
            <a:r>
              <a:rPr lang="ru-RU" sz="1200" b="1" kern="0" spc="5" dirty="0">
                <a:ea typeface="Times New Roman" panose="02020603050405020304" pitchFamily="18" charset="0"/>
              </a:rPr>
              <a:t> </a:t>
            </a:r>
            <a:r>
              <a:rPr lang="ru-RU" sz="1200" b="1" kern="0" dirty="0">
                <a:ea typeface="Times New Roman" panose="02020603050405020304" pitchFamily="18" charset="0"/>
              </a:rPr>
              <a:t>результатов</a:t>
            </a:r>
            <a:r>
              <a:rPr lang="ru-RU" sz="1200" b="1" kern="0" spc="5" dirty="0">
                <a:ea typeface="Times New Roman" panose="02020603050405020304" pitchFamily="18" charset="0"/>
              </a:rPr>
              <a:t> </a:t>
            </a:r>
            <a:r>
              <a:rPr lang="ru-RU" sz="1200" b="1" kern="0" dirty="0">
                <a:ea typeface="Times New Roman" panose="02020603050405020304" pitchFamily="18" charset="0"/>
              </a:rPr>
              <a:t>и</a:t>
            </a:r>
            <a:r>
              <a:rPr lang="ru-RU" sz="1200" b="1" kern="0" spc="5" dirty="0">
                <a:ea typeface="Times New Roman" panose="02020603050405020304" pitchFamily="18" charset="0"/>
              </a:rPr>
              <a:t> </a:t>
            </a:r>
            <a:r>
              <a:rPr lang="ru-RU" sz="1200" b="1" kern="0" dirty="0">
                <a:ea typeface="Times New Roman" panose="02020603050405020304" pitchFamily="18" charset="0"/>
              </a:rPr>
              <a:t>изображений</a:t>
            </a:r>
            <a:r>
              <a:rPr lang="ru-RU" sz="1200" b="1" kern="0" spc="5" dirty="0">
                <a:ea typeface="Times New Roman" panose="02020603050405020304" pitchFamily="18" charset="0"/>
              </a:rPr>
              <a:t> </a:t>
            </a:r>
            <a:r>
              <a:rPr lang="ru-RU" sz="1200" b="1" kern="0" dirty="0">
                <a:ea typeface="Times New Roman" panose="02020603050405020304" pitchFamily="18" charset="0"/>
              </a:rPr>
              <a:t>бланков</a:t>
            </a:r>
            <a:r>
              <a:rPr lang="ru-RU" sz="1200" b="1" kern="0" spc="5" dirty="0">
                <a:ea typeface="Times New Roman" panose="02020603050405020304" pitchFamily="18" charset="0"/>
              </a:rPr>
              <a:t> </a:t>
            </a:r>
            <a:r>
              <a:rPr lang="ru-RU" sz="1200" b="1" kern="0" dirty="0">
                <a:ea typeface="Times New Roman" panose="02020603050405020304" pitchFamily="18" charset="0"/>
              </a:rPr>
              <a:t>работ</a:t>
            </a:r>
            <a:r>
              <a:rPr lang="ru-RU" sz="1200" b="1" kern="0" spc="5" dirty="0">
                <a:ea typeface="Times New Roman" panose="02020603050405020304" pitchFamily="18" charset="0"/>
              </a:rPr>
              <a:t> </a:t>
            </a:r>
            <a:r>
              <a:rPr lang="ru-RU" sz="1200" b="1" kern="0" dirty="0">
                <a:ea typeface="Times New Roman" panose="02020603050405020304" pitchFamily="18" charset="0"/>
              </a:rPr>
              <a:t>участников</a:t>
            </a:r>
            <a:r>
              <a:rPr lang="ru-RU" sz="1200" b="1" kern="0" spc="5" dirty="0">
                <a:ea typeface="Times New Roman" panose="02020603050405020304" pitchFamily="18" charset="0"/>
              </a:rPr>
              <a:t> </a:t>
            </a:r>
            <a:r>
              <a:rPr lang="ru-RU" sz="1200" b="1" kern="0" dirty="0">
                <a:ea typeface="Times New Roman" panose="02020603050405020304" pitchFamily="18" charset="0"/>
              </a:rPr>
              <a:t>экзамена на Портале опубликована на сайте </a:t>
            </a:r>
            <a:r>
              <a:rPr lang="ru-RU" sz="1200" b="1" kern="0" dirty="0" smtClean="0">
                <a:ea typeface="Times New Roman" panose="02020603050405020304" pitchFamily="18" charset="0"/>
              </a:rPr>
              <a:t>РЦОИ</a:t>
            </a:r>
          </a:p>
          <a:p>
            <a:r>
              <a:rPr lang="ru-RU" sz="1200" b="1" kern="0" dirty="0" smtClean="0">
                <a:ea typeface="Times New Roman" panose="02020603050405020304" pitchFamily="18" charset="0"/>
              </a:rPr>
              <a:t>в </a:t>
            </a:r>
            <a:r>
              <a:rPr lang="ru-RU" sz="1200" b="1" kern="0" dirty="0">
                <a:ea typeface="Times New Roman" panose="02020603050405020304" pitchFamily="18" charset="0"/>
              </a:rPr>
              <a:t>разделе «</a:t>
            </a:r>
            <a:r>
              <a:rPr lang="ru-RU" sz="1200" b="1" kern="0" dirty="0" smtClean="0">
                <a:ea typeface="Times New Roman" panose="02020603050405020304" pitchFamily="18" charset="0"/>
              </a:rPr>
              <a:t>ГИА-9 ОГЭ-ГВЭ/Расписание</a:t>
            </a:r>
            <a:r>
              <a:rPr lang="ru-RU" sz="1200" b="1" kern="0" spc="5" dirty="0" smtClean="0">
                <a:ea typeface="Times New Roman" panose="02020603050405020304" pitchFamily="18" charset="0"/>
              </a:rPr>
              <a:t> </a:t>
            </a:r>
            <a:r>
              <a:rPr lang="ru-RU" sz="1200" b="1" kern="0" dirty="0">
                <a:ea typeface="Times New Roman" panose="02020603050405020304" pitchFamily="18" charset="0"/>
              </a:rPr>
              <a:t>экзаменов</a:t>
            </a:r>
            <a:r>
              <a:rPr lang="ru-RU" sz="1200" b="1" kern="0" dirty="0" smtClean="0">
                <a:ea typeface="Times New Roman" panose="02020603050405020304" pitchFamily="18" charset="0"/>
              </a:rPr>
              <a:t>».</a:t>
            </a:r>
          </a:p>
          <a:p>
            <a:endParaRPr lang="ru-RU" sz="1200" b="1" kern="0" dirty="0">
              <a:ea typeface="Times New Roman" panose="02020603050405020304" pitchFamily="18" charset="0"/>
            </a:endParaRPr>
          </a:p>
          <a:p>
            <a:r>
              <a:rPr lang="ru-RU" sz="1200" b="1" dirty="0"/>
              <a:t>МИНИМАЛЬНЫЕ </a:t>
            </a:r>
            <a:r>
              <a:rPr lang="ru-RU" sz="1200" b="1" dirty="0" smtClean="0"/>
              <a:t>БАЛЛЫ</a:t>
            </a:r>
            <a:endParaRPr lang="ru-RU" sz="1200" dirty="0"/>
          </a:p>
          <a:p>
            <a:r>
              <a:rPr lang="ru-RU" sz="1200" dirty="0"/>
              <a:t>Математика – </a:t>
            </a:r>
            <a:r>
              <a:rPr lang="ru-RU" sz="1200" dirty="0" smtClean="0"/>
              <a:t>8 ( не менее 2 баллов из 8 получено за выполнение заданий по геометрии)</a:t>
            </a:r>
            <a:endParaRPr lang="ru-RU" sz="1200" dirty="0"/>
          </a:p>
          <a:p>
            <a:r>
              <a:rPr lang="ru-RU" sz="1200" dirty="0"/>
              <a:t>Русский язык – 15</a:t>
            </a:r>
          </a:p>
          <a:p>
            <a:r>
              <a:rPr lang="ru-RU" sz="1200" dirty="0"/>
              <a:t>Литература – 12</a:t>
            </a:r>
          </a:p>
          <a:p>
            <a:r>
              <a:rPr lang="ru-RU" sz="1200" dirty="0"/>
              <a:t>Обществознание – 15</a:t>
            </a:r>
          </a:p>
          <a:p>
            <a:r>
              <a:rPr lang="ru-RU" sz="1200" dirty="0"/>
              <a:t>Химия – 9</a:t>
            </a:r>
          </a:p>
          <a:p>
            <a:r>
              <a:rPr lang="ru-RU" sz="1200" dirty="0"/>
              <a:t>Информатика и ИКТ – 5</a:t>
            </a:r>
          </a:p>
          <a:p>
            <a:r>
              <a:rPr lang="ru-RU" sz="1200" dirty="0"/>
              <a:t>Физика – 9</a:t>
            </a:r>
          </a:p>
          <a:p>
            <a:r>
              <a:rPr lang="ru-RU" sz="1200" dirty="0"/>
              <a:t>История – 13</a:t>
            </a:r>
          </a:p>
          <a:p>
            <a:r>
              <a:rPr lang="ru-RU" sz="1200" dirty="0"/>
              <a:t>Биология – 13</a:t>
            </a:r>
          </a:p>
          <a:p>
            <a:r>
              <a:rPr lang="ru-RU" sz="1200" dirty="0"/>
              <a:t>География – 12</a:t>
            </a:r>
          </a:p>
          <a:p>
            <a:r>
              <a:rPr lang="ru-RU" sz="1200" dirty="0"/>
              <a:t>Иностранные языки –</a:t>
            </a:r>
            <a:r>
              <a:rPr lang="ru-RU" sz="1200" dirty="0" smtClean="0"/>
              <a:t> </a:t>
            </a:r>
            <a:r>
              <a:rPr lang="ru-RU" sz="1200" dirty="0"/>
              <a:t>29</a:t>
            </a:r>
          </a:p>
          <a:p>
            <a:r>
              <a:rPr lang="ru-RU" sz="1200" dirty="0"/>
              <a:t> </a:t>
            </a:r>
          </a:p>
          <a:p>
            <a:r>
              <a:rPr lang="ru-RU" sz="1200" b="1" dirty="0"/>
              <a:t>Обработка и проверка</a:t>
            </a:r>
            <a:r>
              <a:rPr lang="ru-RU" sz="1200" dirty="0"/>
              <a:t> экзаменационных работ занимают не более </a:t>
            </a:r>
            <a:r>
              <a:rPr lang="ru-RU" sz="1200" dirty="0" smtClean="0"/>
              <a:t>10 </a:t>
            </a:r>
            <a:r>
              <a:rPr lang="ru-RU" sz="1200" dirty="0"/>
              <a:t>календарных дней.</a:t>
            </a:r>
          </a:p>
          <a:p>
            <a:endParaRPr lang="ru-RU" sz="1200" b="1" dirty="0" smtClean="0"/>
          </a:p>
          <a:p>
            <a:r>
              <a:rPr lang="ru-RU" sz="1200" b="1" dirty="0" smtClean="0"/>
              <a:t>Утверждение </a:t>
            </a:r>
            <a:r>
              <a:rPr lang="ru-RU" sz="1200" b="1" dirty="0"/>
              <a:t>результатов ГИА-9</a:t>
            </a:r>
            <a:r>
              <a:rPr lang="ru-RU" sz="1200" dirty="0"/>
              <a:t> осуществляется в течение </a:t>
            </a:r>
            <a:r>
              <a:rPr lang="ru-RU" sz="1200" dirty="0" smtClean="0"/>
              <a:t>1 </a:t>
            </a:r>
            <a:r>
              <a:rPr lang="ru-RU" sz="1200" dirty="0"/>
              <a:t>рабочего дня, следующего за днем получения результатов проверки экзаменационных работ.</a:t>
            </a:r>
          </a:p>
          <a:p>
            <a:r>
              <a:rPr lang="ru-RU" sz="1200" dirty="0"/>
              <a:t>После утверждения результаты ГИА-9 в течение </a:t>
            </a:r>
            <a:r>
              <a:rPr lang="ru-RU" sz="1200" dirty="0" smtClean="0"/>
              <a:t>1 </a:t>
            </a:r>
            <a:r>
              <a:rPr lang="ru-RU" sz="1200" dirty="0"/>
              <a:t>рабочего дня передаются в образовательные организации, а также органы местного самоуправления для ознакомления участников ГИА-9 с утвержденными председателем государственной экзаменационной комиссии результатами ГИА-9.</a:t>
            </a:r>
          </a:p>
          <a:p>
            <a:endParaRPr lang="ru-RU" sz="1200" b="1" dirty="0" smtClean="0"/>
          </a:p>
          <a:p>
            <a:r>
              <a:rPr lang="ru-RU" sz="1200" b="1" dirty="0" smtClean="0"/>
              <a:t>Ознакомление </a:t>
            </a:r>
            <a:r>
              <a:rPr lang="ru-RU" sz="1200" b="1" dirty="0"/>
              <a:t>участников ГИА-9</a:t>
            </a:r>
            <a:r>
              <a:rPr lang="ru-RU" sz="1200" dirty="0"/>
              <a:t> с утвержденными председателем государственной экзаменационной комиссии результатами ГИА-9 осуществляется в течение </a:t>
            </a:r>
            <a:r>
              <a:rPr lang="ru-RU" sz="1200" dirty="0" smtClean="0"/>
              <a:t>1 </a:t>
            </a:r>
            <a:r>
              <a:rPr lang="ru-RU" sz="1200" dirty="0"/>
              <a:t>рабочего дня со дня их передачи в образовательные организации, а также органы местного самоуправления. Указанный день считается официальным днем объявления результатов ГИА.</a:t>
            </a:r>
            <a:endParaRPr lang="ru-RU" sz="1200" b="1" kern="0" dirty="0"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E2BA77C-4393-DD43-8AFF-64E293742EF1}"/>
              </a:ext>
            </a:extLst>
          </p:cNvPr>
          <p:cNvSpPr/>
          <p:nvPr/>
        </p:nvSpPr>
        <p:spPr>
          <a:xfrm>
            <a:off x="284586" y="302312"/>
            <a:ext cx="45719" cy="53319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08333" y="368854"/>
            <a:ext cx="7318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ts val="1200"/>
              <a:tabLst>
                <a:tab pos="963295" algn="l"/>
              </a:tabLst>
            </a:pPr>
            <a:r>
              <a:rPr lang="ru-RU" sz="2000" b="1" kern="0" dirty="0">
                <a:latin typeface="Century Gothic" panose="020B0502020202020204" pitchFamily="34" charset="0"/>
                <a:ea typeface="Times New Roman" panose="02020603050405020304" pitchFamily="18" charset="0"/>
              </a:rPr>
              <a:t>Ознакомление участников с результатами экзаменов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l="16135" t="32290" r="14630" b="33093"/>
          <a:stretch>
            <a:fillRect/>
          </a:stretch>
        </p:blipFill>
        <p:spPr>
          <a:xfrm>
            <a:off x="11043137" y="206256"/>
            <a:ext cx="1125416" cy="562708"/>
          </a:xfrm>
          <a:prstGeom prst="rect">
            <a:avLst/>
          </a:prstGeom>
        </p:spPr>
      </p:pic>
      <p:pic>
        <p:nvPicPr>
          <p:cNvPr id="8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 rot="5400000" flipV="1">
            <a:off x="203272" y="4850105"/>
            <a:ext cx="200740" cy="325596"/>
          </a:xfrm>
          <a:prstGeom prst="rect">
            <a:avLst/>
          </a:prstGeom>
        </p:spPr>
      </p:pic>
      <p:pic>
        <p:nvPicPr>
          <p:cNvPr id="9" name="Picture 22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rcRect/>
          <a:stretch>
            <a:fillRect/>
          </a:stretch>
        </p:blipFill>
        <p:spPr>
          <a:xfrm rot="5400000" flipV="1">
            <a:off x="207075" y="2464807"/>
            <a:ext cx="200740" cy="325596"/>
          </a:xfrm>
          <a:prstGeom prst="rect">
            <a:avLst/>
          </a:prstGeom>
        </p:spPr>
      </p:pic>
      <p:pic>
        <p:nvPicPr>
          <p:cNvPr id="10" name="Picture 23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9"/>
              </a:ext>
            </a:extLst>
          </a:blip>
          <a:srcRect/>
          <a:stretch>
            <a:fillRect/>
          </a:stretch>
        </p:blipFill>
        <p:spPr>
          <a:xfrm rot="5400000" flipV="1">
            <a:off x="203272" y="1892749"/>
            <a:ext cx="200740" cy="325596"/>
          </a:xfrm>
          <a:prstGeom prst="rect">
            <a:avLst/>
          </a:prstGeom>
        </p:spPr>
      </p:pic>
      <p:pic>
        <p:nvPicPr>
          <p:cNvPr id="11" name="Picture 24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1"/>
              </a:ext>
            </a:extLst>
          </a:blip>
          <a:srcRect/>
          <a:stretch>
            <a:fillRect/>
          </a:stretch>
        </p:blipFill>
        <p:spPr>
          <a:xfrm rot="5400000" flipV="1">
            <a:off x="213642" y="1170098"/>
            <a:ext cx="200740" cy="32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47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621072F-533A-8E4B-9E34-ADE8898733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24666" y="2716823"/>
            <a:ext cx="7760715" cy="414117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08332" y="1452975"/>
            <a:ext cx="11434905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4295">
              <a:spcAft>
                <a:spcPts val="0"/>
              </a:spcAft>
            </a:pPr>
            <a:r>
              <a:rPr lang="ru-RU" sz="1400" b="1" u="sng" dirty="0">
                <a:ea typeface="Times New Roman" panose="02020603050405020304" pitchFamily="18" charset="0"/>
              </a:rPr>
              <a:t>Подача</a:t>
            </a:r>
            <a:r>
              <a:rPr lang="ru-RU" sz="1400" b="1" u="sng" spc="-50" dirty="0">
                <a:ea typeface="Times New Roman" panose="02020603050405020304" pitchFamily="18" charset="0"/>
              </a:rPr>
              <a:t> </a:t>
            </a:r>
            <a:r>
              <a:rPr lang="ru-RU" sz="1400" b="1" u="sng" dirty="0">
                <a:ea typeface="Times New Roman" panose="02020603050405020304" pitchFamily="18" charset="0"/>
              </a:rPr>
              <a:t>апелляции</a:t>
            </a:r>
            <a:r>
              <a:rPr lang="ru-RU" sz="1400" b="1" u="sng" spc="-35" dirty="0">
                <a:ea typeface="Times New Roman" panose="02020603050405020304" pitchFamily="18" charset="0"/>
              </a:rPr>
              <a:t> </a:t>
            </a:r>
            <a:r>
              <a:rPr lang="ru-RU" sz="1400" b="1" u="sng" dirty="0">
                <a:ea typeface="Times New Roman" panose="02020603050405020304" pitchFamily="18" charset="0"/>
              </a:rPr>
              <a:t>о</a:t>
            </a:r>
            <a:r>
              <a:rPr lang="ru-RU" sz="1400" b="1" u="sng" spc="-45" dirty="0">
                <a:ea typeface="Times New Roman" panose="02020603050405020304" pitchFamily="18" charset="0"/>
              </a:rPr>
              <a:t> </a:t>
            </a:r>
            <a:r>
              <a:rPr lang="ru-RU" sz="1400" b="1" u="sng" dirty="0">
                <a:ea typeface="Times New Roman" panose="02020603050405020304" pitchFamily="18" charset="0"/>
              </a:rPr>
              <a:t>несогласии</a:t>
            </a:r>
            <a:r>
              <a:rPr lang="ru-RU" sz="1400" b="1" u="sng" spc="-35" dirty="0">
                <a:ea typeface="Times New Roman" panose="02020603050405020304" pitchFamily="18" charset="0"/>
              </a:rPr>
              <a:t> </a:t>
            </a:r>
            <a:r>
              <a:rPr lang="ru-RU" sz="1400" b="1" u="sng" dirty="0">
                <a:ea typeface="Times New Roman" panose="02020603050405020304" pitchFamily="18" charset="0"/>
              </a:rPr>
              <a:t>с</a:t>
            </a:r>
            <a:r>
              <a:rPr lang="ru-RU" sz="1400" b="1" u="sng" spc="-50" dirty="0">
                <a:ea typeface="Times New Roman" panose="02020603050405020304" pitchFamily="18" charset="0"/>
              </a:rPr>
              <a:t> </a:t>
            </a:r>
            <a:r>
              <a:rPr lang="ru-RU" sz="1400" b="1" u="sng" dirty="0">
                <a:ea typeface="Times New Roman" panose="02020603050405020304" pitchFamily="18" charset="0"/>
              </a:rPr>
              <a:t>выставленными</a:t>
            </a:r>
            <a:r>
              <a:rPr lang="ru-RU" sz="1400" b="1" u="sng" spc="-35" dirty="0">
                <a:ea typeface="Times New Roman" panose="02020603050405020304" pitchFamily="18" charset="0"/>
              </a:rPr>
              <a:t> </a:t>
            </a:r>
            <a:r>
              <a:rPr lang="ru-RU" sz="1400" b="1" u="sng" dirty="0">
                <a:ea typeface="Times New Roman" panose="02020603050405020304" pitchFamily="18" charset="0"/>
              </a:rPr>
              <a:t>баллами</a:t>
            </a:r>
            <a:r>
              <a:rPr lang="ru-RU" sz="1400" b="1" u="sng" spc="-40" dirty="0">
                <a:ea typeface="Times New Roman" panose="02020603050405020304" pitchFamily="18" charset="0"/>
              </a:rPr>
              <a:t> </a:t>
            </a:r>
            <a:r>
              <a:rPr lang="ru-RU" sz="1400" b="1" u="sng" dirty="0">
                <a:ea typeface="Times New Roman" panose="02020603050405020304" pitchFamily="18" charset="0"/>
              </a:rPr>
              <a:t>осуществляется</a:t>
            </a:r>
            <a:r>
              <a:rPr lang="ru-RU" sz="1400" b="1" u="sng" spc="-45" dirty="0">
                <a:ea typeface="Times New Roman" panose="02020603050405020304" pitchFamily="18" charset="0"/>
              </a:rPr>
              <a:t> </a:t>
            </a:r>
            <a:r>
              <a:rPr lang="ru-RU" sz="1400" b="1" u="sng" dirty="0">
                <a:ea typeface="Times New Roman" panose="02020603050405020304" pitchFamily="18" charset="0"/>
              </a:rPr>
              <a:t>в</a:t>
            </a:r>
            <a:r>
              <a:rPr lang="ru-RU" sz="1400" b="1" u="sng" spc="-50" dirty="0">
                <a:ea typeface="Times New Roman" panose="02020603050405020304" pitchFamily="18" charset="0"/>
              </a:rPr>
              <a:t> </a:t>
            </a:r>
            <a:r>
              <a:rPr lang="ru-RU" sz="1400" b="1" u="sng" dirty="0">
                <a:ea typeface="Times New Roman" panose="02020603050405020304" pitchFamily="18" charset="0"/>
              </a:rPr>
              <a:t>электронном</a:t>
            </a:r>
            <a:r>
              <a:rPr lang="ru-RU" sz="1400" b="1" u="sng" spc="-45" dirty="0">
                <a:ea typeface="Times New Roman" panose="02020603050405020304" pitchFamily="18" charset="0"/>
              </a:rPr>
              <a:t> </a:t>
            </a:r>
            <a:r>
              <a:rPr lang="ru-RU" sz="1400" b="1" u="sng" dirty="0">
                <a:ea typeface="Times New Roman" panose="02020603050405020304" pitchFamily="18" charset="0"/>
              </a:rPr>
              <a:t>виде</a:t>
            </a:r>
            <a:r>
              <a:rPr lang="ru-RU" sz="1400" b="1" u="sng" spc="-290" dirty="0">
                <a:ea typeface="Times New Roman" panose="02020603050405020304" pitchFamily="18" charset="0"/>
              </a:rPr>
              <a:t> </a:t>
            </a:r>
            <a:r>
              <a:rPr lang="ru-RU" sz="1400" b="1" u="sng" spc="-290" dirty="0" smtClean="0">
                <a:ea typeface="Times New Roman" panose="02020603050405020304" pitchFamily="18" charset="0"/>
              </a:rPr>
              <a:t>  </a:t>
            </a:r>
            <a:r>
              <a:rPr lang="ru-RU" sz="1400" b="1" u="sng" dirty="0" smtClean="0">
                <a:ea typeface="Times New Roman" panose="02020603050405020304" pitchFamily="18" charset="0"/>
              </a:rPr>
              <a:t>через </a:t>
            </a:r>
            <a:r>
              <a:rPr lang="ru-RU" sz="1400" b="1" u="sng" dirty="0">
                <a:ea typeface="Times New Roman" panose="02020603050405020304" pitchFamily="18" charset="0"/>
              </a:rPr>
              <a:t>личный кабинет участников на Портале</a:t>
            </a:r>
            <a:r>
              <a:rPr lang="ru-RU" sz="1400" dirty="0">
                <a:ea typeface="Times New Roman" panose="02020603050405020304" pitchFamily="18" charset="0"/>
              </a:rPr>
              <a:t>. </a:t>
            </a:r>
            <a:endParaRPr lang="ru-RU" sz="1400" dirty="0" smtClean="0">
              <a:ea typeface="Times New Roman" panose="02020603050405020304" pitchFamily="18" charset="0"/>
            </a:endParaRPr>
          </a:p>
          <a:p>
            <a:pPr marR="74295">
              <a:spcAft>
                <a:spcPts val="0"/>
              </a:spcAft>
            </a:pPr>
            <a:endParaRPr lang="ru-RU" sz="1400" dirty="0">
              <a:ea typeface="Times New Roman" panose="02020603050405020304" pitchFamily="18" charset="0"/>
            </a:endParaRPr>
          </a:p>
          <a:p>
            <a:pPr marR="74295">
              <a:spcAft>
                <a:spcPts val="0"/>
              </a:spcAft>
            </a:pPr>
            <a:r>
              <a:rPr lang="ru-RU" sz="1400" dirty="0" smtClean="0">
                <a:ea typeface="Times New Roman" panose="02020603050405020304" pitchFamily="18" charset="0"/>
              </a:rPr>
              <a:t>Воспользоваться </a:t>
            </a:r>
            <a:r>
              <a:rPr lang="ru-RU" sz="1400" dirty="0">
                <a:ea typeface="Times New Roman" panose="02020603050405020304" pitchFamily="18" charset="0"/>
              </a:rPr>
              <a:t>услугой можно круглосуточно с</a:t>
            </a:r>
            <a:r>
              <a:rPr lang="ru-RU" sz="1400" spc="5" dirty="0">
                <a:ea typeface="Times New Roman" panose="02020603050405020304" pitchFamily="18" charset="0"/>
              </a:rPr>
              <a:t> </a:t>
            </a:r>
            <a:r>
              <a:rPr lang="ru-RU" sz="1400" dirty="0">
                <a:ea typeface="Times New Roman" panose="02020603050405020304" pitchFamily="18" charset="0"/>
              </a:rPr>
              <a:t>любого</a:t>
            </a:r>
            <a:r>
              <a:rPr lang="ru-RU" sz="1400" spc="5" dirty="0">
                <a:ea typeface="Times New Roman" panose="02020603050405020304" pitchFamily="18" charset="0"/>
              </a:rPr>
              <a:t> </a:t>
            </a:r>
            <a:r>
              <a:rPr lang="ru-RU" sz="1400" dirty="0">
                <a:ea typeface="Times New Roman" panose="02020603050405020304" pitchFamily="18" charset="0"/>
              </a:rPr>
              <a:t>устройства</a:t>
            </a:r>
            <a:r>
              <a:rPr lang="ru-RU" sz="1400" spc="-5" dirty="0">
                <a:ea typeface="Times New Roman" panose="02020603050405020304" pitchFamily="18" charset="0"/>
              </a:rPr>
              <a:t> </a:t>
            </a:r>
            <a:r>
              <a:rPr lang="ru-RU" sz="1400" dirty="0">
                <a:ea typeface="Times New Roman" panose="02020603050405020304" pitchFamily="18" charset="0"/>
              </a:rPr>
              <a:t>с</a:t>
            </a:r>
            <a:r>
              <a:rPr lang="ru-RU" sz="1400" spc="-5" dirty="0">
                <a:ea typeface="Times New Roman" panose="02020603050405020304" pitchFamily="18" charset="0"/>
              </a:rPr>
              <a:t> </a:t>
            </a:r>
            <a:r>
              <a:rPr lang="ru-RU" sz="1400" dirty="0">
                <a:ea typeface="Times New Roman" panose="02020603050405020304" pitchFamily="18" charset="0"/>
              </a:rPr>
              <a:t>доступом</a:t>
            </a:r>
            <a:r>
              <a:rPr lang="ru-RU" sz="1400" spc="-5" dirty="0">
                <a:ea typeface="Times New Roman" panose="02020603050405020304" pitchFamily="18" charset="0"/>
              </a:rPr>
              <a:t> </a:t>
            </a:r>
            <a:r>
              <a:rPr lang="ru-RU" sz="1400" dirty="0">
                <a:ea typeface="Times New Roman" panose="02020603050405020304" pitchFamily="18" charset="0"/>
              </a:rPr>
              <a:t>в</a:t>
            </a:r>
            <a:r>
              <a:rPr lang="ru-RU" sz="1400" spc="15" dirty="0">
                <a:ea typeface="Times New Roman" panose="02020603050405020304" pitchFamily="18" charset="0"/>
              </a:rPr>
              <a:t> </a:t>
            </a:r>
            <a:r>
              <a:rPr lang="ru-RU" sz="1400" dirty="0">
                <a:ea typeface="Times New Roman" panose="02020603050405020304" pitchFamily="18" charset="0"/>
              </a:rPr>
              <a:t>сеть Интернет.</a:t>
            </a:r>
          </a:p>
          <a:p>
            <a:pPr marR="73025">
              <a:spcAft>
                <a:spcPts val="0"/>
              </a:spcAft>
            </a:pPr>
            <a:r>
              <a:rPr lang="ru-RU" sz="1400" dirty="0">
                <a:ea typeface="Times New Roman" panose="02020603050405020304" pitchFamily="18" charset="0"/>
              </a:rPr>
              <a:t>Родители (законные представители) могут подать апелляцию о несогласии с выставленными</a:t>
            </a:r>
            <a:r>
              <a:rPr lang="ru-RU" sz="1400" spc="5" dirty="0">
                <a:ea typeface="Times New Roman" panose="02020603050405020304" pitchFamily="18" charset="0"/>
              </a:rPr>
              <a:t> </a:t>
            </a:r>
            <a:r>
              <a:rPr lang="ru-RU" sz="1400" dirty="0">
                <a:ea typeface="Times New Roman" panose="02020603050405020304" pitchFamily="18" charset="0"/>
              </a:rPr>
              <a:t>баллами при подтверждении родства (представительства) между участником и родителем (законным</a:t>
            </a:r>
            <a:r>
              <a:rPr lang="ru-RU" sz="1400" spc="5" dirty="0">
                <a:ea typeface="Times New Roman" panose="02020603050405020304" pitchFamily="18" charset="0"/>
              </a:rPr>
              <a:t> </a:t>
            </a:r>
            <a:r>
              <a:rPr lang="ru-RU" sz="1400" dirty="0">
                <a:ea typeface="Times New Roman" panose="02020603050405020304" pitchFamily="18" charset="0"/>
              </a:rPr>
              <a:t>представителем)</a:t>
            </a:r>
            <a:r>
              <a:rPr lang="ru-RU" sz="1400" spc="5" dirty="0">
                <a:ea typeface="Times New Roman" panose="02020603050405020304" pitchFamily="18" charset="0"/>
              </a:rPr>
              <a:t> </a:t>
            </a:r>
            <a:r>
              <a:rPr lang="ru-RU" sz="1400" dirty="0">
                <a:ea typeface="Times New Roman" panose="02020603050405020304" pitchFamily="18" charset="0"/>
              </a:rPr>
              <a:t>с</a:t>
            </a:r>
            <a:r>
              <a:rPr lang="ru-RU" sz="1400" spc="5" dirty="0">
                <a:ea typeface="Times New Roman" panose="02020603050405020304" pitchFamily="18" charset="0"/>
              </a:rPr>
              <a:t> </a:t>
            </a:r>
            <a:r>
              <a:rPr lang="ru-RU" sz="1400" dirty="0">
                <a:ea typeface="Times New Roman" panose="02020603050405020304" pitchFamily="18" charset="0"/>
              </a:rPr>
              <a:t>помощью</a:t>
            </a:r>
            <a:r>
              <a:rPr lang="ru-RU" sz="1400" spc="5" dirty="0">
                <a:ea typeface="Times New Roman" panose="02020603050405020304" pitchFamily="18" charset="0"/>
              </a:rPr>
              <a:t> </a:t>
            </a:r>
            <a:r>
              <a:rPr lang="ru-RU" sz="1400" dirty="0">
                <a:ea typeface="Times New Roman" panose="02020603050405020304" pitchFamily="18" charset="0"/>
              </a:rPr>
              <a:t>Систем</a:t>
            </a:r>
            <a:r>
              <a:rPr lang="ru-RU" sz="1400" spc="5" dirty="0">
                <a:ea typeface="Times New Roman" panose="02020603050405020304" pitchFamily="18" charset="0"/>
              </a:rPr>
              <a:t> </a:t>
            </a:r>
            <a:r>
              <a:rPr lang="ru-RU" sz="1400" dirty="0">
                <a:ea typeface="Times New Roman" panose="02020603050405020304" pitchFamily="18" charset="0"/>
              </a:rPr>
              <a:t>межведомственного</a:t>
            </a:r>
            <a:r>
              <a:rPr lang="ru-RU" sz="1400" spc="5" dirty="0">
                <a:ea typeface="Times New Roman" panose="02020603050405020304" pitchFamily="18" charset="0"/>
              </a:rPr>
              <a:t> </a:t>
            </a:r>
            <a:r>
              <a:rPr lang="ru-RU" sz="1400" dirty="0">
                <a:ea typeface="Times New Roman" panose="02020603050405020304" pitchFamily="18" charset="0"/>
              </a:rPr>
              <a:t>взаимодействия</a:t>
            </a:r>
            <a:r>
              <a:rPr lang="ru-RU" sz="1400" spc="5" dirty="0">
                <a:ea typeface="Times New Roman" panose="02020603050405020304" pitchFamily="18" charset="0"/>
              </a:rPr>
              <a:t> </a:t>
            </a:r>
            <a:r>
              <a:rPr lang="ru-RU" sz="1400" dirty="0">
                <a:ea typeface="Times New Roman" panose="02020603050405020304" pitchFamily="18" charset="0"/>
              </a:rPr>
              <a:t>(данная</a:t>
            </a:r>
            <a:r>
              <a:rPr lang="ru-RU" sz="1400" spc="5" dirty="0">
                <a:ea typeface="Times New Roman" panose="02020603050405020304" pitchFamily="18" charset="0"/>
              </a:rPr>
              <a:t> </a:t>
            </a:r>
            <a:r>
              <a:rPr lang="ru-RU" sz="1400" dirty="0">
                <a:ea typeface="Times New Roman" panose="02020603050405020304" pitchFamily="18" charset="0"/>
              </a:rPr>
              <a:t>информация</a:t>
            </a:r>
            <a:r>
              <a:rPr lang="ru-RU" sz="1400" spc="5" dirty="0">
                <a:ea typeface="Times New Roman" panose="02020603050405020304" pitchFamily="18" charset="0"/>
              </a:rPr>
              <a:t> </a:t>
            </a:r>
            <a:r>
              <a:rPr lang="ru-RU" sz="1400" dirty="0">
                <a:ea typeface="Times New Roman" panose="02020603050405020304" pitchFamily="18" charset="0"/>
              </a:rPr>
              <a:t>фиксируется</a:t>
            </a:r>
            <a:r>
              <a:rPr lang="ru-RU" sz="1400" spc="5" dirty="0">
                <a:ea typeface="Times New Roman" panose="02020603050405020304" pitchFamily="18" charset="0"/>
              </a:rPr>
              <a:t> </a:t>
            </a:r>
            <a:r>
              <a:rPr lang="ru-RU" sz="1400" dirty="0">
                <a:ea typeface="Times New Roman" panose="02020603050405020304" pitchFamily="18" charset="0"/>
              </a:rPr>
              <a:t>в</a:t>
            </a:r>
            <a:r>
              <a:rPr lang="ru-RU" sz="1400" spc="5" dirty="0">
                <a:ea typeface="Times New Roman" panose="02020603050405020304" pitchFamily="18" charset="0"/>
              </a:rPr>
              <a:t> </a:t>
            </a:r>
            <a:r>
              <a:rPr lang="ru-RU" sz="1400" dirty="0">
                <a:ea typeface="Times New Roman" panose="02020603050405020304" pitchFamily="18" charset="0"/>
              </a:rPr>
              <a:t>разделе</a:t>
            </a:r>
            <a:r>
              <a:rPr lang="ru-RU" sz="1400" spc="5" dirty="0">
                <a:ea typeface="Times New Roman" panose="02020603050405020304" pitchFamily="18" charset="0"/>
              </a:rPr>
              <a:t> </a:t>
            </a:r>
            <a:r>
              <a:rPr lang="ru-RU" sz="1400" dirty="0">
                <a:ea typeface="Times New Roman" panose="02020603050405020304" pitchFamily="18" charset="0"/>
              </a:rPr>
              <a:t>«Моя</a:t>
            </a:r>
            <a:r>
              <a:rPr lang="ru-RU" sz="1400" spc="5" dirty="0">
                <a:ea typeface="Times New Roman" panose="02020603050405020304" pitchFamily="18" charset="0"/>
              </a:rPr>
              <a:t> </a:t>
            </a:r>
            <a:r>
              <a:rPr lang="ru-RU" sz="1400" dirty="0">
                <a:ea typeface="Times New Roman" panose="02020603050405020304" pitchFamily="18" charset="0"/>
              </a:rPr>
              <a:t>семья»</a:t>
            </a:r>
            <a:r>
              <a:rPr lang="ru-RU" sz="1400" spc="5" dirty="0">
                <a:ea typeface="Times New Roman" panose="02020603050405020304" pitchFamily="18" charset="0"/>
              </a:rPr>
              <a:t> </a:t>
            </a:r>
            <a:r>
              <a:rPr lang="ru-RU" sz="1400" dirty="0">
                <a:ea typeface="Times New Roman" panose="02020603050405020304" pitchFamily="18" charset="0"/>
              </a:rPr>
              <a:t>в</a:t>
            </a:r>
            <a:r>
              <a:rPr lang="ru-RU" sz="1400" spc="5" dirty="0">
                <a:ea typeface="Times New Roman" panose="02020603050405020304" pitchFamily="18" charset="0"/>
              </a:rPr>
              <a:t> </a:t>
            </a:r>
            <a:r>
              <a:rPr lang="ru-RU" sz="1400" dirty="0">
                <a:ea typeface="Times New Roman" panose="02020603050405020304" pitchFamily="18" charset="0"/>
              </a:rPr>
              <a:t>личном</a:t>
            </a:r>
            <a:r>
              <a:rPr lang="ru-RU" sz="1400" spc="5" dirty="0">
                <a:ea typeface="Times New Roman" panose="02020603050405020304" pitchFamily="18" charset="0"/>
              </a:rPr>
              <a:t> </a:t>
            </a:r>
            <a:r>
              <a:rPr lang="ru-RU" sz="1400" dirty="0">
                <a:ea typeface="Times New Roman" panose="02020603050405020304" pitchFamily="18" charset="0"/>
              </a:rPr>
              <a:t>кабинете</a:t>
            </a:r>
            <a:r>
              <a:rPr lang="ru-RU" sz="1400" spc="5" dirty="0">
                <a:ea typeface="Times New Roman" panose="02020603050405020304" pitchFamily="18" charset="0"/>
              </a:rPr>
              <a:t> </a:t>
            </a:r>
            <a:r>
              <a:rPr lang="ru-RU" sz="1400" dirty="0">
                <a:ea typeface="Times New Roman" panose="02020603050405020304" pitchFamily="18" charset="0"/>
              </a:rPr>
              <a:t>родителя</a:t>
            </a:r>
            <a:r>
              <a:rPr lang="ru-RU" sz="1400" spc="5" dirty="0">
                <a:ea typeface="Times New Roman" panose="02020603050405020304" pitchFamily="18" charset="0"/>
              </a:rPr>
              <a:t> </a:t>
            </a:r>
            <a:r>
              <a:rPr lang="ru-RU" sz="1400" dirty="0">
                <a:ea typeface="Times New Roman" panose="02020603050405020304" pitchFamily="18" charset="0"/>
              </a:rPr>
              <a:t>(законного</a:t>
            </a:r>
            <a:r>
              <a:rPr lang="ru-RU" sz="1400" spc="5" dirty="0">
                <a:ea typeface="Times New Roman" panose="02020603050405020304" pitchFamily="18" charset="0"/>
              </a:rPr>
              <a:t> </a:t>
            </a:r>
            <a:r>
              <a:rPr lang="ru-RU" sz="1400" dirty="0">
                <a:ea typeface="Times New Roman" panose="02020603050405020304" pitchFamily="18" charset="0"/>
              </a:rPr>
              <a:t>представителя)</a:t>
            </a:r>
            <a:r>
              <a:rPr lang="ru-RU" sz="1400" spc="5" dirty="0">
                <a:ea typeface="Times New Roman" panose="02020603050405020304" pitchFamily="18" charset="0"/>
              </a:rPr>
              <a:t> </a:t>
            </a:r>
            <a:r>
              <a:rPr lang="ru-RU" sz="1400" dirty="0">
                <a:ea typeface="Times New Roman" panose="02020603050405020304" pitchFamily="18" charset="0"/>
              </a:rPr>
              <a:t>на</a:t>
            </a:r>
            <a:r>
              <a:rPr lang="ru-RU" sz="1400" spc="-285" dirty="0">
                <a:ea typeface="Times New Roman" panose="02020603050405020304" pitchFamily="18" charset="0"/>
              </a:rPr>
              <a:t> </a:t>
            </a:r>
            <a:r>
              <a:rPr lang="ru-RU" sz="1400" dirty="0">
                <a:ea typeface="Times New Roman" panose="02020603050405020304" pitchFamily="18" charset="0"/>
              </a:rPr>
              <a:t>Портале.</a:t>
            </a:r>
          </a:p>
          <a:p>
            <a:pPr marR="74295">
              <a:lnSpc>
                <a:spcPts val="1370"/>
              </a:lnSpc>
              <a:spcAft>
                <a:spcPts val="0"/>
              </a:spcAft>
            </a:pPr>
            <a:endParaRPr lang="ru-RU" sz="1400" b="1" kern="0" dirty="0" smtClean="0">
              <a:ea typeface="Times New Roman" panose="02020603050405020304" pitchFamily="18" charset="0"/>
            </a:endParaRPr>
          </a:p>
          <a:p>
            <a:pPr marR="74295">
              <a:lnSpc>
                <a:spcPts val="1370"/>
              </a:lnSpc>
              <a:spcAft>
                <a:spcPts val="0"/>
              </a:spcAft>
            </a:pPr>
            <a:r>
              <a:rPr lang="ru-RU" sz="1400" b="1" kern="0" dirty="0" smtClean="0">
                <a:ea typeface="Times New Roman" panose="02020603050405020304" pitchFamily="18" charset="0"/>
              </a:rPr>
              <a:t>Более </a:t>
            </a:r>
            <a:r>
              <a:rPr lang="ru-RU" sz="1400" b="1" kern="0" dirty="0">
                <a:ea typeface="Times New Roman" panose="02020603050405020304" pitchFamily="18" charset="0"/>
              </a:rPr>
              <a:t>подробная информация о порядке, сроках подачи и рассмотрения апелляции о</a:t>
            </a:r>
            <a:r>
              <a:rPr lang="ru-RU" sz="1400" b="1" kern="0" spc="5" dirty="0">
                <a:ea typeface="Times New Roman" panose="02020603050405020304" pitchFamily="18" charset="0"/>
              </a:rPr>
              <a:t> </a:t>
            </a:r>
            <a:r>
              <a:rPr lang="ru-RU" sz="1400" b="1" kern="0" dirty="0">
                <a:ea typeface="Times New Roman" panose="02020603050405020304" pitchFamily="18" charset="0"/>
              </a:rPr>
              <a:t>несогласии</a:t>
            </a:r>
            <a:r>
              <a:rPr lang="ru-RU" sz="1400" b="1" kern="0" spc="120" dirty="0">
                <a:ea typeface="Times New Roman" panose="02020603050405020304" pitchFamily="18" charset="0"/>
              </a:rPr>
              <a:t> </a:t>
            </a:r>
            <a:r>
              <a:rPr lang="ru-RU" sz="1400" b="1" kern="0" dirty="0">
                <a:ea typeface="Times New Roman" panose="02020603050405020304" pitchFamily="18" charset="0"/>
              </a:rPr>
              <a:t>с</a:t>
            </a:r>
            <a:r>
              <a:rPr lang="ru-RU" sz="1400" b="1" kern="0" spc="115" dirty="0">
                <a:ea typeface="Times New Roman" panose="02020603050405020304" pitchFamily="18" charset="0"/>
              </a:rPr>
              <a:t> </a:t>
            </a:r>
            <a:r>
              <a:rPr lang="ru-RU" sz="1400" b="1" kern="0" dirty="0">
                <a:ea typeface="Times New Roman" panose="02020603050405020304" pitchFamily="18" charset="0"/>
              </a:rPr>
              <a:t>выставленными</a:t>
            </a:r>
            <a:r>
              <a:rPr lang="ru-RU" sz="1400" b="1" kern="0" spc="120" dirty="0">
                <a:ea typeface="Times New Roman" panose="02020603050405020304" pitchFamily="18" charset="0"/>
              </a:rPr>
              <a:t> </a:t>
            </a:r>
            <a:r>
              <a:rPr lang="ru-RU" sz="1400" b="1" kern="0" dirty="0">
                <a:ea typeface="Times New Roman" panose="02020603050405020304" pitchFamily="18" charset="0"/>
              </a:rPr>
              <a:t>баллами</a:t>
            </a:r>
            <a:r>
              <a:rPr lang="ru-RU" sz="1400" b="1" kern="0" spc="120" dirty="0">
                <a:ea typeface="Times New Roman" panose="02020603050405020304" pitchFamily="18" charset="0"/>
              </a:rPr>
              <a:t> </a:t>
            </a:r>
            <a:r>
              <a:rPr lang="ru-RU" sz="1400" b="1" kern="0" dirty="0">
                <a:ea typeface="Times New Roman" panose="02020603050405020304" pitchFamily="18" charset="0"/>
              </a:rPr>
              <a:t>опубликована</a:t>
            </a:r>
            <a:r>
              <a:rPr lang="ru-RU" sz="1400" b="1" kern="0" spc="120" dirty="0">
                <a:ea typeface="Times New Roman" panose="02020603050405020304" pitchFamily="18" charset="0"/>
              </a:rPr>
              <a:t> </a:t>
            </a:r>
            <a:r>
              <a:rPr lang="ru-RU" sz="1400" b="1" kern="0" dirty="0">
                <a:ea typeface="Times New Roman" panose="02020603050405020304" pitchFamily="18" charset="0"/>
              </a:rPr>
              <a:t>на</a:t>
            </a:r>
            <a:r>
              <a:rPr lang="ru-RU" sz="1400" b="1" kern="0" spc="125" dirty="0">
                <a:ea typeface="Times New Roman" panose="02020603050405020304" pitchFamily="18" charset="0"/>
              </a:rPr>
              <a:t> </a:t>
            </a:r>
            <a:r>
              <a:rPr lang="ru-RU" sz="1400" b="1" kern="0" dirty="0">
                <a:ea typeface="Times New Roman" panose="02020603050405020304" pitchFamily="18" charset="0"/>
              </a:rPr>
              <a:t>официальном</a:t>
            </a:r>
            <a:r>
              <a:rPr lang="ru-RU" sz="1400" b="1" kern="0" spc="115" dirty="0">
                <a:ea typeface="Times New Roman" panose="02020603050405020304" pitchFamily="18" charset="0"/>
              </a:rPr>
              <a:t> </a:t>
            </a:r>
            <a:r>
              <a:rPr lang="ru-RU" sz="1400" b="1" kern="0" dirty="0">
                <a:ea typeface="Times New Roman" panose="02020603050405020304" pitchFamily="18" charset="0"/>
              </a:rPr>
              <a:t>сайте</a:t>
            </a:r>
            <a:r>
              <a:rPr lang="ru-RU" sz="1400" b="1" kern="0" spc="115" dirty="0">
                <a:ea typeface="Times New Roman" panose="02020603050405020304" pitchFamily="18" charset="0"/>
              </a:rPr>
              <a:t> </a:t>
            </a:r>
            <a:r>
              <a:rPr lang="ru-RU" sz="1400" b="1" kern="0" dirty="0">
                <a:ea typeface="Times New Roman" panose="02020603050405020304" pitchFamily="18" charset="0"/>
              </a:rPr>
              <a:t>РЦОИ</a:t>
            </a:r>
            <a:r>
              <a:rPr lang="ru-RU" sz="1400" b="1" kern="0" spc="160" dirty="0">
                <a:ea typeface="Times New Roman" panose="02020603050405020304" pitchFamily="18" charset="0"/>
              </a:rPr>
              <a:t> </a:t>
            </a:r>
            <a:r>
              <a:rPr lang="ru-RU" sz="1400" b="1" kern="0" dirty="0" smtClean="0">
                <a:ea typeface="Times New Roman" panose="02020603050405020304" pitchFamily="18" charset="0"/>
              </a:rPr>
              <a:t>в</a:t>
            </a:r>
            <a:r>
              <a:rPr lang="ru-RU" sz="1400" b="1" kern="0" dirty="0" smtClean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ru-RU" sz="1400" b="1" kern="0" dirty="0" smtClean="0">
                <a:ea typeface="Times New Roman" panose="02020603050405020304" pitchFamily="18" charset="0"/>
              </a:rPr>
              <a:t>разделе </a:t>
            </a:r>
            <a:r>
              <a:rPr lang="ru-RU" sz="1400" b="1" dirty="0" smtClean="0">
                <a:ea typeface="Times New Roman" panose="02020603050405020304" pitchFamily="18" charset="0"/>
              </a:rPr>
              <a:t>«Конфликтная</a:t>
            </a:r>
            <a:r>
              <a:rPr lang="ru-RU" sz="1400" b="1" spc="-25" dirty="0" smtClean="0">
                <a:ea typeface="Times New Roman" panose="02020603050405020304" pitchFamily="18" charset="0"/>
              </a:rPr>
              <a:t> </a:t>
            </a:r>
            <a:r>
              <a:rPr lang="ru-RU" sz="1400" b="1" dirty="0">
                <a:ea typeface="Times New Roman" panose="02020603050405020304" pitchFamily="18" charset="0"/>
              </a:rPr>
              <a:t>комиссия</a:t>
            </a:r>
            <a:r>
              <a:rPr lang="ru-RU" sz="1400" b="1" spc="-20" dirty="0">
                <a:ea typeface="Times New Roman" panose="02020603050405020304" pitchFamily="18" charset="0"/>
              </a:rPr>
              <a:t> </a:t>
            </a:r>
            <a:r>
              <a:rPr lang="ru-RU" sz="1400" b="1" dirty="0">
                <a:ea typeface="Times New Roman" panose="02020603050405020304" pitchFamily="18" charset="0"/>
              </a:rPr>
              <a:t>ГИА-9/Общая</a:t>
            </a:r>
            <a:r>
              <a:rPr lang="ru-RU" sz="1400" b="1" spc="-20" dirty="0">
                <a:ea typeface="Times New Roman" panose="02020603050405020304" pitchFamily="18" charset="0"/>
              </a:rPr>
              <a:t> </a:t>
            </a:r>
            <a:r>
              <a:rPr lang="ru-RU" sz="1400" b="1" dirty="0">
                <a:ea typeface="Times New Roman" panose="02020603050405020304" pitchFamily="18" charset="0"/>
              </a:rPr>
              <a:t>информация».</a:t>
            </a:r>
            <a:endParaRPr lang="ru-RU" sz="1400" dirty="0">
              <a:ea typeface="Times New Roman" panose="02020603050405020304" pitchFamily="18" charset="0"/>
            </a:endParaRPr>
          </a:p>
          <a:p>
            <a:pPr marR="74295">
              <a:spcAft>
                <a:spcPts val="0"/>
              </a:spcAft>
            </a:pPr>
            <a:endParaRPr lang="ru-RU" sz="1400" dirty="0" smtClean="0">
              <a:ea typeface="Times New Roman" panose="02020603050405020304" pitchFamily="18" charset="0"/>
            </a:endParaRPr>
          </a:p>
          <a:p>
            <a:pPr marR="74295">
              <a:spcAft>
                <a:spcPts val="0"/>
              </a:spcAft>
            </a:pPr>
            <a:r>
              <a:rPr lang="ru-RU" sz="1400" dirty="0" smtClean="0">
                <a:ea typeface="Times New Roman" panose="02020603050405020304" pitchFamily="18" charset="0"/>
              </a:rPr>
              <a:t>Для </a:t>
            </a:r>
            <a:r>
              <a:rPr lang="ru-RU" sz="1400" dirty="0">
                <a:ea typeface="Times New Roman" panose="02020603050405020304" pitchFamily="18" charset="0"/>
              </a:rPr>
              <a:t>участников, не имеющих доступа к личному кабинету на Портале, в установленные сроки</a:t>
            </a:r>
            <a:r>
              <a:rPr lang="ru-RU" sz="1400" spc="5" dirty="0">
                <a:ea typeface="Times New Roman" panose="02020603050405020304" pitchFamily="18" charset="0"/>
              </a:rPr>
              <a:t> </a:t>
            </a:r>
            <a:r>
              <a:rPr lang="ru-RU" sz="1400" dirty="0">
                <a:ea typeface="Times New Roman" panose="02020603050405020304" pitchFamily="18" charset="0"/>
              </a:rPr>
              <a:t>подачи апелляции о несогласии с выставленными баллами по соответствующим учебным предметам</a:t>
            </a:r>
            <a:r>
              <a:rPr lang="ru-RU" sz="1400" spc="5" dirty="0">
                <a:ea typeface="Times New Roman" panose="02020603050405020304" pitchFamily="18" charset="0"/>
              </a:rPr>
              <a:t> </a:t>
            </a:r>
            <a:r>
              <a:rPr lang="ru-RU" sz="1400" dirty="0">
                <a:ea typeface="Times New Roman" panose="02020603050405020304" pitchFamily="18" charset="0"/>
              </a:rPr>
              <a:t>предусматривается</a:t>
            </a:r>
            <a:r>
              <a:rPr lang="ru-RU" sz="1400" spc="5" dirty="0">
                <a:ea typeface="Times New Roman" panose="02020603050405020304" pitchFamily="18" charset="0"/>
              </a:rPr>
              <a:t> </a:t>
            </a:r>
            <a:r>
              <a:rPr lang="ru-RU" sz="1400" dirty="0">
                <a:ea typeface="Times New Roman" panose="02020603050405020304" pitchFamily="18" charset="0"/>
              </a:rPr>
              <a:t>возможность</a:t>
            </a:r>
            <a:r>
              <a:rPr lang="ru-RU" sz="1400" spc="5" dirty="0">
                <a:ea typeface="Times New Roman" panose="02020603050405020304" pitchFamily="18" charset="0"/>
              </a:rPr>
              <a:t> </a:t>
            </a:r>
            <a:r>
              <a:rPr lang="ru-RU" sz="1400" dirty="0">
                <a:ea typeface="Times New Roman" panose="02020603050405020304" pitchFamily="18" charset="0"/>
              </a:rPr>
              <a:t>подачи</a:t>
            </a:r>
            <a:r>
              <a:rPr lang="ru-RU" sz="1400" spc="5" dirty="0">
                <a:ea typeface="Times New Roman" panose="02020603050405020304" pitchFamily="18" charset="0"/>
              </a:rPr>
              <a:t> </a:t>
            </a:r>
            <a:r>
              <a:rPr lang="ru-RU" sz="1400" dirty="0">
                <a:ea typeface="Times New Roman" panose="02020603050405020304" pitchFamily="18" charset="0"/>
              </a:rPr>
              <a:t>апелляции</a:t>
            </a:r>
            <a:r>
              <a:rPr lang="ru-RU" sz="1400" spc="5" dirty="0">
                <a:ea typeface="Times New Roman" panose="02020603050405020304" pitchFamily="18" charset="0"/>
              </a:rPr>
              <a:t> </a:t>
            </a:r>
            <a:r>
              <a:rPr lang="ru-RU" sz="1400" dirty="0">
                <a:ea typeface="Times New Roman" panose="02020603050405020304" pitchFamily="18" charset="0"/>
              </a:rPr>
              <a:t>в</a:t>
            </a:r>
            <a:r>
              <a:rPr lang="ru-RU" sz="1400" spc="5" dirty="0">
                <a:ea typeface="Times New Roman" panose="02020603050405020304" pitchFamily="18" charset="0"/>
              </a:rPr>
              <a:t> </a:t>
            </a:r>
            <a:r>
              <a:rPr lang="ru-RU" sz="1400" dirty="0">
                <a:ea typeface="Times New Roman" panose="02020603050405020304" pitchFamily="18" charset="0"/>
              </a:rPr>
              <a:t>общественной</a:t>
            </a:r>
            <a:r>
              <a:rPr lang="ru-RU" sz="1400" spc="5" dirty="0">
                <a:ea typeface="Times New Roman" panose="02020603050405020304" pitchFamily="18" charset="0"/>
              </a:rPr>
              <a:t> </a:t>
            </a:r>
            <a:r>
              <a:rPr lang="ru-RU" sz="1400" dirty="0">
                <a:ea typeface="Times New Roman" panose="02020603050405020304" pitchFamily="18" charset="0"/>
              </a:rPr>
              <a:t>приёмной</a:t>
            </a:r>
            <a:r>
              <a:rPr lang="ru-RU" sz="1400" spc="5" dirty="0">
                <a:ea typeface="Times New Roman" panose="02020603050405020304" pitchFamily="18" charset="0"/>
              </a:rPr>
              <a:t> </a:t>
            </a:r>
            <a:r>
              <a:rPr lang="ru-RU" sz="1400" dirty="0" smtClean="0">
                <a:ea typeface="Times New Roman" panose="02020603050405020304" pitchFamily="18" charset="0"/>
              </a:rPr>
              <a:t>РЦОИ</a:t>
            </a:r>
            <a:endParaRPr lang="ru-RU" sz="1400" spc="5" dirty="0" smtClean="0">
              <a:ea typeface="Times New Roman" panose="02020603050405020304" pitchFamily="18" charset="0"/>
            </a:endParaRPr>
          </a:p>
          <a:p>
            <a:pPr marR="74295">
              <a:spcAft>
                <a:spcPts val="0"/>
              </a:spcAft>
            </a:pPr>
            <a:r>
              <a:rPr lang="ru-RU" sz="1400" dirty="0" smtClean="0">
                <a:ea typeface="Times New Roman" panose="02020603050405020304" pitchFamily="18" charset="0"/>
              </a:rPr>
              <a:t>по</a:t>
            </a:r>
            <a:r>
              <a:rPr lang="ru-RU" sz="1400" spc="300" dirty="0" smtClean="0">
                <a:ea typeface="Times New Roman" panose="02020603050405020304" pitchFamily="18" charset="0"/>
              </a:rPr>
              <a:t> </a:t>
            </a:r>
            <a:r>
              <a:rPr lang="ru-RU" sz="1400" dirty="0">
                <a:ea typeface="Times New Roman" panose="02020603050405020304" pitchFamily="18" charset="0"/>
              </a:rPr>
              <a:t>адресу:</a:t>
            </a:r>
            <a:r>
              <a:rPr lang="ru-RU" sz="1400" spc="-285" dirty="0">
                <a:ea typeface="Times New Roman" panose="02020603050405020304" pitchFamily="18" charset="0"/>
              </a:rPr>
              <a:t> </a:t>
            </a:r>
            <a:r>
              <a:rPr lang="ru-RU" sz="1400" dirty="0">
                <a:ea typeface="Times New Roman" panose="02020603050405020304" pitchFamily="18" charset="0"/>
              </a:rPr>
              <a:t>город Москва, Семёновская пл., д.4.</a:t>
            </a:r>
            <a:endParaRPr lang="ru-RU" sz="1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E2BA77C-4393-DD43-8AFF-64E293742EF1}"/>
              </a:ext>
            </a:extLst>
          </p:cNvPr>
          <p:cNvSpPr/>
          <p:nvPr/>
        </p:nvSpPr>
        <p:spPr>
          <a:xfrm>
            <a:off x="284586" y="302312"/>
            <a:ext cx="45719" cy="53319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08333" y="368854"/>
            <a:ext cx="102322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ts val="1200"/>
              <a:tabLst>
                <a:tab pos="963295" algn="l"/>
              </a:tabLst>
            </a:pPr>
            <a:r>
              <a:rPr lang="ru-RU" sz="2000" b="1" kern="0" dirty="0">
                <a:latin typeface="Century Gothic" panose="020B0502020202020204" pitchFamily="34" charset="0"/>
                <a:ea typeface="Times New Roman" panose="02020603050405020304" pitchFamily="18" charset="0"/>
              </a:rPr>
              <a:t>Прием и рассмотрение апелляций о несогласии с выставленными баллами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rcRect l="16135" t="32290" r="14630" b="33093"/>
          <a:stretch>
            <a:fillRect/>
          </a:stretch>
        </p:blipFill>
        <p:spPr>
          <a:xfrm>
            <a:off x="11043137" y="206256"/>
            <a:ext cx="1125416" cy="56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08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55527"/>
              </p:ext>
            </p:extLst>
          </p:nvPr>
        </p:nvGraphicFramePr>
        <p:xfrm>
          <a:off x="451200" y="1266886"/>
          <a:ext cx="11154645" cy="460762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847106">
                  <a:extLst>
                    <a:ext uri="{9D8B030D-6E8A-4147-A177-3AD203B41FA5}">
                      <a16:colId xmlns:a16="http://schemas.microsoft.com/office/drawing/2014/main" val="2054620232"/>
                    </a:ext>
                  </a:extLst>
                </a:gridCol>
                <a:gridCol w="3763244">
                  <a:extLst>
                    <a:ext uri="{9D8B030D-6E8A-4147-A177-3AD203B41FA5}">
                      <a16:colId xmlns:a16="http://schemas.microsoft.com/office/drawing/2014/main" val="607704990"/>
                    </a:ext>
                  </a:extLst>
                </a:gridCol>
                <a:gridCol w="4544295">
                  <a:extLst>
                    <a:ext uri="{9D8B030D-6E8A-4147-A177-3AD203B41FA5}">
                      <a16:colId xmlns:a16="http://schemas.microsoft.com/office/drawing/2014/main" val="2737491317"/>
                    </a:ext>
                  </a:extLst>
                </a:gridCol>
              </a:tblGrid>
              <a:tr h="414413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  <a:tabLst>
                          <a:tab pos="1654175" algn="l"/>
                          <a:tab pos="2188845" algn="l"/>
                        </a:tabLs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  <a:tabLst>
                          <a:tab pos="1654175" algn="l"/>
                          <a:tab pos="2188845" algn="l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Апелляция о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нарушении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  <a:tabLst>
                          <a:tab pos="1654175" algn="l"/>
                          <a:tab pos="2188845" algn="l"/>
                        </a:tabLs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Порядка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проведения ГИА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  <a:tabLst>
                          <a:tab pos="1654175" algn="l"/>
                          <a:tab pos="2188845" algn="l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Апелляция о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несогласии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  <a:tabLst>
                          <a:tab pos="1654175" algn="l"/>
                          <a:tab pos="2188845" algn="l"/>
                        </a:tabLs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с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выставленными баллами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  <a:tabLst>
                          <a:tab pos="1654175" algn="l"/>
                          <a:tab pos="2188845" algn="l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extLst>
                  <a:ext uri="{0D108BD9-81ED-4DB2-BD59-A6C34878D82A}">
                    <a16:rowId xmlns:a16="http://schemas.microsoft.com/office/drawing/2014/main" val="3077314178"/>
                  </a:ext>
                </a:extLst>
              </a:tr>
              <a:tr h="518016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  <a:tabLst>
                          <a:tab pos="1654175" algn="l"/>
                          <a:tab pos="2188845" algn="l"/>
                        </a:tabLst>
                      </a:pPr>
                      <a:r>
                        <a:rPr lang="ru-RU" sz="1400" spc="4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Когда подается?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 anchor="ctr"/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  <a:tabLst>
                          <a:tab pos="1654175" algn="l"/>
                          <a:tab pos="2188845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В день проведения экзамена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 anchor="ctr"/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  <a:tabLst>
                          <a:tab pos="1654175" algn="l"/>
                          <a:tab pos="2188845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В течение двух рабочих дней, следующих за официальным днем объявления результатов экзамена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 anchor="ctr"/>
                </a:tc>
                <a:extLst>
                  <a:ext uri="{0D108BD9-81ED-4DB2-BD59-A6C34878D82A}">
                    <a16:rowId xmlns:a16="http://schemas.microsoft.com/office/drawing/2014/main" val="4004125073"/>
                  </a:ext>
                </a:extLst>
              </a:tr>
              <a:tr h="518016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  <a:tabLst>
                          <a:tab pos="1654175" algn="l"/>
                          <a:tab pos="2188845" algn="l"/>
                        </a:tabLst>
                      </a:pPr>
                      <a:r>
                        <a:rPr lang="ru-RU" sz="1400" spc="4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Куда подается?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 anchor="ctr"/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  <a:tabLst>
                          <a:tab pos="1654175" algn="l"/>
                          <a:tab pos="2188845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Члену государственной экзаменационной комиссии,</a:t>
                      </a:r>
                      <a:b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 spc="40" dirty="0">
                          <a:solidFill>
                            <a:schemeClr val="tx1"/>
                          </a:solidFill>
                          <a:effectLst/>
                        </a:rPr>
                        <a:t>не покидая пункта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проведения экзамена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 anchor="ctr"/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  <a:tabLst>
                          <a:tab pos="1654175" algn="l"/>
                          <a:tab pos="2188845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В образовательные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организации;</a:t>
                      </a:r>
                    </a:p>
                    <a:p>
                      <a:pPr indent="0">
                        <a:spcAft>
                          <a:spcPts val="0"/>
                        </a:spcAft>
                        <a:tabLst>
                          <a:tab pos="1654175" algn="l"/>
                          <a:tab pos="2188845" algn="l"/>
                        </a:tabLs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Непосредственно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в конфликтную комиссию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 anchor="ctr"/>
                </a:tc>
                <a:extLst>
                  <a:ext uri="{0D108BD9-81ED-4DB2-BD59-A6C34878D82A}">
                    <a16:rowId xmlns:a16="http://schemas.microsoft.com/office/drawing/2014/main" val="3810229297"/>
                  </a:ext>
                </a:extLst>
              </a:tr>
              <a:tr h="518016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  <a:tabLst>
                          <a:tab pos="1654175" algn="l"/>
                          <a:tab pos="2188845" algn="l"/>
                        </a:tabLst>
                      </a:pPr>
                      <a:r>
                        <a:rPr lang="ru-RU" sz="1400" spc="4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Сроки рассмотрения апелляции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 anchor="ctr"/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  <a:tabLst>
                          <a:tab pos="1654175" algn="l"/>
                          <a:tab pos="2188845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Рассматривается в течение двух рабочих дней, следующих за днем ее поступления в конфликтную комиссию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 anchor="ctr"/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  <a:tabLst>
                          <a:tab pos="1654175" algn="l"/>
                          <a:tab pos="2188845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Рассматривается в течение четырех рабочих дней, следующих за днем ее поступления в конфликтную комиссию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 anchor="ctr"/>
                </a:tc>
                <a:extLst>
                  <a:ext uri="{0D108BD9-81ED-4DB2-BD59-A6C34878D82A}">
                    <a16:rowId xmlns:a16="http://schemas.microsoft.com/office/drawing/2014/main" val="625135399"/>
                  </a:ext>
                </a:extLst>
              </a:tr>
              <a:tr h="621620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  <a:tabLst>
                          <a:tab pos="1654175" algn="l"/>
                          <a:tab pos="2188845" algn="l"/>
                        </a:tabLst>
                      </a:pPr>
                      <a:r>
                        <a:rPr lang="ru-RU" sz="1400" spc="4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Возможные решения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 anchor="ctr"/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  <a:tabLst>
                          <a:tab pos="1654175" algn="l"/>
                          <a:tab pos="2188845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— Решение об отклонении апелляции;</a:t>
                      </a:r>
                      <a:b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— Решение об удовлетворении апелляции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 anchor="ctr"/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  <a:tabLst>
                          <a:tab pos="1654175" algn="l"/>
                          <a:tab pos="2188845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— Решение об отклонении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апелляции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и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сохранении выставленных баллов;  </a:t>
                      </a:r>
                      <a:b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— Решение об удовлетворении апелляции и изменении баллов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 anchor="ctr"/>
                </a:tc>
                <a:extLst>
                  <a:ext uri="{0D108BD9-81ED-4DB2-BD59-A6C34878D82A}">
                    <a16:rowId xmlns:a16="http://schemas.microsoft.com/office/drawing/2014/main" val="1274070686"/>
                  </a:ext>
                </a:extLst>
              </a:tr>
              <a:tr h="621620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  <a:tabLst>
                          <a:tab pos="1654175" algn="l"/>
                          <a:tab pos="2188845" algn="l"/>
                        </a:tabLst>
                      </a:pPr>
                      <a:r>
                        <a:rPr lang="ru-RU" sz="1400" spc="4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При удовлетворении апелляции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 anchor="ctr"/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  <a:tabLst>
                          <a:tab pos="1654175" algn="l"/>
                          <a:tab pos="2188845" algn="l"/>
                        </a:tabLs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Результат экзамена аннулируется, участник повторно сдает экзамен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 anchor="ctr"/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  <a:tabLst>
                          <a:tab pos="1654175" algn="l"/>
                          <a:tab pos="2188845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Количество ранее выставленных баллов может измениться как в сторону увеличения, так и в сторону уменьшения количества баллов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 anchor="ctr"/>
                </a:tc>
                <a:extLst>
                  <a:ext uri="{0D108BD9-81ED-4DB2-BD59-A6C34878D82A}">
                    <a16:rowId xmlns:a16="http://schemas.microsoft.com/office/drawing/2014/main" val="4104543740"/>
                  </a:ext>
                </a:extLst>
              </a:tr>
              <a:tr h="1139636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  <a:tabLst>
                          <a:tab pos="1654175" algn="l"/>
                          <a:tab pos="2188845" algn="l"/>
                        </a:tabLst>
                      </a:pPr>
                      <a:r>
                        <a:rPr lang="ru-RU" sz="1400" spc="4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Обращаем внимание!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 anchor="ctr"/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  <a:tabLst>
                          <a:tab pos="1654175" algn="l"/>
                          <a:tab pos="2188845" algn="l"/>
                        </a:tabLs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0" marB="0" anchor="ctr"/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  <a:tabLst>
                          <a:tab pos="1654175" algn="l"/>
                          <a:tab pos="2188845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Порядком проведения ГИА не предусмотрена процедура оспаривания решений конфликтной комиссии субъекта Российской Федерации, а также проведение перепроверки экзаменационной работы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Рособрнадзором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по заявлению гражданина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8851" marR="38851" marT="0" marB="0" anchor="ctr"/>
                </a:tc>
                <a:extLst>
                  <a:ext uri="{0D108BD9-81ED-4DB2-BD59-A6C34878D82A}">
                    <a16:rowId xmlns:a16="http://schemas.microsoft.com/office/drawing/2014/main" val="4274342390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E2BA77C-4393-DD43-8AFF-64E293742EF1}"/>
              </a:ext>
            </a:extLst>
          </p:cNvPr>
          <p:cNvSpPr/>
          <p:nvPr/>
        </p:nvSpPr>
        <p:spPr>
          <a:xfrm>
            <a:off x="284586" y="302312"/>
            <a:ext cx="45719" cy="53319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08333" y="368854"/>
            <a:ext cx="18133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ts val="1200"/>
              <a:tabLst>
                <a:tab pos="963295" algn="l"/>
              </a:tabLst>
            </a:pPr>
            <a:r>
              <a:rPr lang="ru-RU" sz="2000" b="1" kern="0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Для справки</a:t>
            </a:r>
            <a:endParaRPr lang="ru-RU" sz="2000" b="1" kern="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16135" t="32290" r="14630" b="33093"/>
          <a:stretch>
            <a:fillRect/>
          </a:stretch>
        </p:blipFill>
        <p:spPr>
          <a:xfrm>
            <a:off x="11043137" y="206256"/>
            <a:ext cx="1125416" cy="56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53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2103" y="1546266"/>
            <a:ext cx="11179928" cy="387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3025"/>
            <a:r>
              <a:rPr lang="ru-RU" sz="1400" spc="-5" dirty="0">
                <a:ea typeface="Times New Roman" panose="02020603050405020304" pitchFamily="18" charset="0"/>
              </a:rPr>
              <a:t>В</a:t>
            </a:r>
            <a:r>
              <a:rPr lang="ru-RU" sz="1400" spc="-70" dirty="0">
                <a:ea typeface="Times New Roman" panose="02020603050405020304" pitchFamily="18" charset="0"/>
              </a:rPr>
              <a:t> </a:t>
            </a:r>
            <a:r>
              <a:rPr lang="ru-RU" sz="1400" spc="-5" dirty="0">
                <a:ea typeface="Times New Roman" panose="02020603050405020304" pitchFamily="18" charset="0"/>
              </a:rPr>
              <a:t>соответствии</a:t>
            </a:r>
            <a:r>
              <a:rPr lang="ru-RU" sz="1400" spc="-60" dirty="0">
                <a:ea typeface="Times New Roman" panose="02020603050405020304" pitchFamily="18" charset="0"/>
              </a:rPr>
              <a:t> </a:t>
            </a:r>
            <a:r>
              <a:rPr lang="ru-RU" sz="1400" spc="-5" dirty="0">
                <a:ea typeface="Times New Roman" panose="02020603050405020304" pitchFamily="18" charset="0"/>
              </a:rPr>
              <a:t>с</a:t>
            </a:r>
            <a:r>
              <a:rPr lang="ru-RU" sz="1400" spc="-60" dirty="0">
                <a:ea typeface="Times New Roman" panose="02020603050405020304" pitchFamily="18" charset="0"/>
              </a:rPr>
              <a:t> </a:t>
            </a:r>
            <a:r>
              <a:rPr lang="ru-RU" sz="1400" spc="-5" dirty="0">
                <a:ea typeface="Times New Roman" panose="02020603050405020304" pitchFamily="18" charset="0"/>
              </a:rPr>
              <a:t>пунктом</a:t>
            </a:r>
            <a:r>
              <a:rPr lang="ru-RU" sz="1400" spc="-60" dirty="0">
                <a:ea typeface="Times New Roman" panose="02020603050405020304" pitchFamily="18" charset="0"/>
              </a:rPr>
              <a:t> </a:t>
            </a:r>
            <a:r>
              <a:rPr lang="ru-RU" sz="1400" spc="-5" dirty="0">
                <a:ea typeface="Times New Roman" panose="02020603050405020304" pitchFamily="18" charset="0"/>
              </a:rPr>
              <a:t>42</a:t>
            </a:r>
            <a:r>
              <a:rPr lang="ru-RU" sz="1400" spc="-55" dirty="0">
                <a:ea typeface="Times New Roman" panose="02020603050405020304" pitchFamily="18" charset="0"/>
              </a:rPr>
              <a:t> </a:t>
            </a:r>
            <a:r>
              <a:rPr lang="ru-RU" sz="1400" spc="-5" dirty="0">
                <a:ea typeface="Times New Roman" panose="02020603050405020304" pitchFamily="18" charset="0"/>
              </a:rPr>
              <a:t>Порядка</a:t>
            </a:r>
            <a:r>
              <a:rPr lang="ru-RU" sz="1400" spc="-60" dirty="0">
                <a:ea typeface="Times New Roman" panose="02020603050405020304" pitchFamily="18" charset="0"/>
              </a:rPr>
              <a:t> </a:t>
            </a:r>
            <a:r>
              <a:rPr lang="ru-RU" sz="1400" dirty="0">
                <a:ea typeface="Times New Roman" panose="02020603050405020304" pitchFamily="18" charset="0"/>
              </a:rPr>
              <a:t>проведения</a:t>
            </a:r>
            <a:r>
              <a:rPr lang="ru-RU" sz="1400" spc="-55" dirty="0">
                <a:ea typeface="Times New Roman" panose="02020603050405020304" pitchFamily="18" charset="0"/>
              </a:rPr>
              <a:t> </a:t>
            </a:r>
            <a:r>
              <a:rPr lang="ru-RU" sz="1400" dirty="0">
                <a:ea typeface="Times New Roman" panose="02020603050405020304" pitchFamily="18" charset="0"/>
              </a:rPr>
              <a:t>ГИА-9</a:t>
            </a:r>
            <a:r>
              <a:rPr lang="ru-RU" sz="1400" spc="-55" dirty="0">
                <a:ea typeface="Times New Roman" panose="02020603050405020304" pitchFamily="18" charset="0"/>
              </a:rPr>
              <a:t> </a:t>
            </a:r>
            <a:r>
              <a:rPr lang="ru-RU" sz="1400" dirty="0">
                <a:ea typeface="Times New Roman" panose="02020603050405020304" pitchFamily="18" charset="0"/>
              </a:rPr>
              <a:t>по</a:t>
            </a:r>
            <a:r>
              <a:rPr lang="ru-RU" sz="1400" spc="-60" dirty="0">
                <a:ea typeface="Times New Roman" panose="02020603050405020304" pitchFamily="18" charset="0"/>
              </a:rPr>
              <a:t> </a:t>
            </a:r>
            <a:r>
              <a:rPr lang="ru-RU" sz="1400" dirty="0">
                <a:ea typeface="Times New Roman" panose="02020603050405020304" pitchFamily="18" charset="0"/>
              </a:rPr>
              <a:t>решению</a:t>
            </a:r>
            <a:r>
              <a:rPr lang="ru-RU" sz="1400" spc="-65" dirty="0">
                <a:ea typeface="Times New Roman" panose="02020603050405020304" pitchFamily="18" charset="0"/>
              </a:rPr>
              <a:t> </a:t>
            </a:r>
            <a:r>
              <a:rPr lang="ru-RU" sz="1400" dirty="0">
                <a:ea typeface="Times New Roman" panose="02020603050405020304" pitchFamily="18" charset="0"/>
              </a:rPr>
              <a:t>председателя</a:t>
            </a:r>
            <a:r>
              <a:rPr lang="ru-RU" sz="1400" spc="-55" dirty="0">
                <a:ea typeface="Times New Roman" panose="02020603050405020304" pitchFamily="18" charset="0"/>
              </a:rPr>
              <a:t> </a:t>
            </a:r>
            <a:r>
              <a:rPr lang="ru-RU" sz="1400" dirty="0">
                <a:ea typeface="Times New Roman" panose="02020603050405020304" pitchFamily="18" charset="0"/>
              </a:rPr>
              <a:t>ГЭК</a:t>
            </a:r>
            <a:r>
              <a:rPr lang="ru-RU" sz="1400" spc="-55" dirty="0">
                <a:ea typeface="Times New Roman" panose="02020603050405020304" pitchFamily="18" charset="0"/>
              </a:rPr>
              <a:t> </a:t>
            </a:r>
            <a:r>
              <a:rPr lang="ru-RU" sz="1400" dirty="0" smtClean="0">
                <a:ea typeface="Times New Roman" panose="02020603050405020304" pitchFamily="18" charset="0"/>
              </a:rPr>
              <a:t>ГИА-9 </a:t>
            </a:r>
            <a:r>
              <a:rPr lang="ru-RU" sz="1400" b="1" u="sng" dirty="0" smtClean="0">
                <a:ea typeface="Times New Roman" panose="02020603050405020304" pitchFamily="18" charset="0"/>
              </a:rPr>
              <a:t>повторно</a:t>
            </a:r>
            <a:r>
              <a:rPr lang="ru-RU" sz="1400" b="1" u="sng" spc="5" dirty="0" smtClean="0">
                <a:ea typeface="Times New Roman" panose="02020603050405020304" pitchFamily="18" charset="0"/>
              </a:rPr>
              <a:t> </a:t>
            </a:r>
            <a:r>
              <a:rPr lang="ru-RU" sz="1400" b="1" u="sng" dirty="0">
                <a:ea typeface="Times New Roman" panose="02020603050405020304" pitchFamily="18" charset="0"/>
              </a:rPr>
              <a:t>допускаются</a:t>
            </a:r>
            <a:r>
              <a:rPr lang="ru-RU" sz="1400" b="1" u="sng" spc="5" dirty="0">
                <a:ea typeface="Times New Roman" panose="02020603050405020304" pitchFamily="18" charset="0"/>
              </a:rPr>
              <a:t> </a:t>
            </a:r>
            <a:r>
              <a:rPr lang="ru-RU" sz="1400" b="1" u="sng" dirty="0">
                <a:ea typeface="Times New Roman" panose="02020603050405020304" pitchFamily="18" charset="0"/>
              </a:rPr>
              <a:t>к</a:t>
            </a:r>
            <a:r>
              <a:rPr lang="ru-RU" sz="1400" b="1" u="sng" spc="5" dirty="0">
                <a:ea typeface="Times New Roman" panose="02020603050405020304" pitchFamily="18" charset="0"/>
              </a:rPr>
              <a:t> </a:t>
            </a:r>
            <a:r>
              <a:rPr lang="ru-RU" sz="1400" b="1" u="sng" dirty="0">
                <a:ea typeface="Times New Roman" panose="02020603050405020304" pitchFamily="18" charset="0"/>
              </a:rPr>
              <a:t>сдаче ГИА-9</a:t>
            </a:r>
            <a:r>
              <a:rPr lang="ru-RU" sz="1400" b="1" u="sng" spc="5" dirty="0">
                <a:ea typeface="Times New Roman" panose="02020603050405020304" pitchFamily="18" charset="0"/>
              </a:rPr>
              <a:t> </a:t>
            </a:r>
            <a:r>
              <a:rPr lang="ru-RU" sz="1400" b="1" u="sng" dirty="0">
                <a:ea typeface="Times New Roman" panose="02020603050405020304" pitchFamily="18" charset="0"/>
              </a:rPr>
              <a:t>в текущем</a:t>
            </a:r>
            <a:r>
              <a:rPr lang="ru-RU" sz="1400" b="1" u="sng" spc="5" dirty="0">
                <a:ea typeface="Times New Roman" panose="02020603050405020304" pitchFamily="18" charset="0"/>
              </a:rPr>
              <a:t> </a:t>
            </a:r>
            <a:r>
              <a:rPr lang="ru-RU" sz="1400" b="1" u="sng" dirty="0">
                <a:ea typeface="Times New Roman" panose="02020603050405020304" pitchFamily="18" charset="0"/>
              </a:rPr>
              <a:t>учебном году</a:t>
            </a:r>
            <a:r>
              <a:rPr lang="ru-RU" sz="1400" dirty="0">
                <a:ea typeface="Times New Roman" panose="02020603050405020304" pitchFamily="18" charset="0"/>
              </a:rPr>
              <a:t> по</a:t>
            </a:r>
            <a:r>
              <a:rPr lang="ru-RU" sz="1400" spc="5" dirty="0">
                <a:ea typeface="Times New Roman" panose="02020603050405020304" pitchFamily="18" charset="0"/>
              </a:rPr>
              <a:t> </a:t>
            </a:r>
            <a:r>
              <a:rPr lang="ru-RU" sz="1400" dirty="0">
                <a:ea typeface="Times New Roman" panose="02020603050405020304" pitchFamily="18" charset="0"/>
              </a:rPr>
              <a:t>соответствующему</a:t>
            </a:r>
            <a:r>
              <a:rPr lang="ru-RU" sz="1400" spc="5" dirty="0">
                <a:ea typeface="Times New Roman" panose="02020603050405020304" pitchFamily="18" charset="0"/>
              </a:rPr>
              <a:t> </a:t>
            </a:r>
            <a:r>
              <a:rPr lang="ru-RU" sz="1400" dirty="0">
                <a:ea typeface="Times New Roman" panose="02020603050405020304" pitchFamily="18" charset="0"/>
              </a:rPr>
              <a:t>учебному</a:t>
            </a:r>
            <a:r>
              <a:rPr lang="ru-RU" sz="1400" spc="5" dirty="0">
                <a:ea typeface="Times New Roman" panose="02020603050405020304" pitchFamily="18" charset="0"/>
              </a:rPr>
              <a:t> </a:t>
            </a:r>
            <a:r>
              <a:rPr lang="ru-RU" sz="1400" dirty="0">
                <a:ea typeface="Times New Roman" panose="02020603050405020304" pitchFamily="18" charset="0"/>
              </a:rPr>
              <a:t>предмету</a:t>
            </a:r>
            <a:r>
              <a:rPr lang="ru-RU" sz="1400" spc="-25" dirty="0">
                <a:ea typeface="Times New Roman" panose="02020603050405020304" pitchFamily="18" charset="0"/>
              </a:rPr>
              <a:t> </a:t>
            </a:r>
            <a:r>
              <a:rPr lang="ru-RU" sz="1400" b="1" dirty="0">
                <a:ea typeface="Times New Roman" panose="02020603050405020304" pitchFamily="18" charset="0"/>
              </a:rPr>
              <a:t>в</a:t>
            </a:r>
            <a:r>
              <a:rPr lang="ru-RU" sz="1400" b="1" spc="-5" dirty="0">
                <a:ea typeface="Times New Roman" panose="02020603050405020304" pitchFamily="18" charset="0"/>
              </a:rPr>
              <a:t> </a:t>
            </a:r>
            <a:r>
              <a:rPr lang="ru-RU" sz="1400" b="1" dirty="0">
                <a:ea typeface="Times New Roman" panose="02020603050405020304" pitchFamily="18" charset="0"/>
              </a:rPr>
              <a:t>резервные</a:t>
            </a:r>
            <a:r>
              <a:rPr lang="ru-RU" sz="1400" b="1" spc="-10" dirty="0">
                <a:ea typeface="Times New Roman" panose="02020603050405020304" pitchFamily="18" charset="0"/>
              </a:rPr>
              <a:t> </a:t>
            </a:r>
            <a:r>
              <a:rPr lang="ru-RU" sz="1400" b="1" dirty="0">
                <a:ea typeface="Times New Roman" panose="02020603050405020304" pitchFamily="18" charset="0"/>
              </a:rPr>
              <a:t>сроки</a:t>
            </a:r>
            <a:r>
              <a:rPr lang="ru-RU" sz="1400" spc="20" dirty="0">
                <a:ea typeface="Times New Roman" panose="02020603050405020304" pitchFamily="18" charset="0"/>
              </a:rPr>
              <a:t> </a:t>
            </a:r>
            <a:r>
              <a:rPr lang="ru-RU" sz="1400" dirty="0">
                <a:ea typeface="Times New Roman" panose="02020603050405020304" pitchFamily="18" charset="0"/>
              </a:rPr>
              <a:t>участники:</a:t>
            </a:r>
          </a:p>
          <a:p>
            <a:pPr marR="74930" lvl="0">
              <a:lnSpc>
                <a:spcPts val="1370"/>
              </a:lnSpc>
              <a:buSzPts val="1200"/>
              <a:buFont typeface="Symbol" panose="05050102010706020507" pitchFamily="18" charset="2"/>
              <a:buChar char=""/>
              <a:tabLst>
                <a:tab pos="962660" algn="l"/>
                <a:tab pos="963295" algn="l"/>
              </a:tabLst>
            </a:pPr>
            <a:r>
              <a:rPr lang="ru-RU" sz="1400" dirty="0" smtClean="0">
                <a:ea typeface="Symbol" panose="05050102010706020507" pitchFamily="18" charset="2"/>
                <a:cs typeface="Symbol" panose="05050102010706020507" pitchFamily="18" charset="2"/>
              </a:rPr>
              <a:t> получившие</a:t>
            </a:r>
            <a:r>
              <a:rPr lang="ru-RU" sz="1400" spc="-70" dirty="0" smtClean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400" dirty="0">
                <a:ea typeface="Symbol" panose="05050102010706020507" pitchFamily="18" charset="2"/>
                <a:cs typeface="Symbol" panose="05050102010706020507" pitchFamily="18" charset="2"/>
              </a:rPr>
              <a:t>на</a:t>
            </a:r>
            <a:r>
              <a:rPr lang="ru-RU" sz="1400" spc="-65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400" dirty="0">
                <a:ea typeface="Symbol" panose="05050102010706020507" pitchFamily="18" charset="2"/>
                <a:cs typeface="Symbol" panose="05050102010706020507" pitchFamily="18" charset="2"/>
              </a:rPr>
              <a:t>ГИА-9</a:t>
            </a:r>
            <a:r>
              <a:rPr lang="ru-RU" sz="1400" spc="-65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400" b="1" dirty="0">
                <a:ea typeface="Symbol" panose="05050102010706020507" pitchFamily="18" charset="2"/>
                <a:cs typeface="Symbol" panose="05050102010706020507" pitchFamily="18" charset="2"/>
              </a:rPr>
              <a:t>неудовлетворительные</a:t>
            </a:r>
            <a:r>
              <a:rPr lang="ru-RU" sz="1400" b="1" spc="-65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400" b="1" dirty="0">
                <a:ea typeface="Symbol" panose="05050102010706020507" pitchFamily="18" charset="2"/>
                <a:cs typeface="Symbol" panose="05050102010706020507" pitchFamily="18" charset="2"/>
              </a:rPr>
              <a:t>результаты</a:t>
            </a:r>
            <a:r>
              <a:rPr lang="ru-RU" sz="1400" b="1" spc="-65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400" b="1" dirty="0">
                <a:ea typeface="Symbol" panose="05050102010706020507" pitchFamily="18" charset="2"/>
                <a:cs typeface="Symbol" panose="05050102010706020507" pitchFamily="18" charset="2"/>
              </a:rPr>
              <a:t>не</a:t>
            </a:r>
            <a:r>
              <a:rPr lang="ru-RU" sz="1400" b="1" spc="-65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400" b="1" dirty="0">
                <a:ea typeface="Symbol" panose="05050102010706020507" pitchFamily="18" charset="2"/>
                <a:cs typeface="Symbol" panose="05050102010706020507" pitchFamily="18" charset="2"/>
              </a:rPr>
              <a:t>более</a:t>
            </a:r>
            <a:r>
              <a:rPr lang="ru-RU" sz="1400" b="1" spc="-65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400" b="1" dirty="0">
                <a:ea typeface="Symbol" panose="05050102010706020507" pitchFamily="18" charset="2"/>
                <a:cs typeface="Symbol" panose="05050102010706020507" pitchFamily="18" charset="2"/>
              </a:rPr>
              <a:t>чем</a:t>
            </a:r>
            <a:r>
              <a:rPr lang="ru-RU" sz="1400" b="1" spc="-70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400" b="1" dirty="0">
                <a:ea typeface="Symbol" panose="05050102010706020507" pitchFamily="18" charset="2"/>
                <a:cs typeface="Symbol" panose="05050102010706020507" pitchFamily="18" charset="2"/>
              </a:rPr>
              <a:t>по</a:t>
            </a:r>
            <a:r>
              <a:rPr lang="ru-RU" sz="1400" b="1" spc="-60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400" b="1" dirty="0">
                <a:ea typeface="Symbol" panose="05050102010706020507" pitchFamily="18" charset="2"/>
                <a:cs typeface="Symbol" panose="05050102010706020507" pitchFamily="18" charset="2"/>
              </a:rPr>
              <a:t>двум</a:t>
            </a:r>
            <a:r>
              <a:rPr lang="ru-RU" sz="1400" b="1" spc="-45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400" b="1" dirty="0">
                <a:ea typeface="Symbol" panose="05050102010706020507" pitchFamily="18" charset="2"/>
                <a:cs typeface="Symbol" panose="05050102010706020507" pitchFamily="18" charset="2"/>
              </a:rPr>
              <a:t>учебным</a:t>
            </a:r>
            <a:r>
              <a:rPr lang="ru-RU" sz="1400" spc="-285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400" spc="-5" dirty="0">
                <a:ea typeface="Symbol" panose="05050102010706020507" pitchFamily="18" charset="2"/>
                <a:cs typeface="Symbol" panose="05050102010706020507" pitchFamily="18" charset="2"/>
              </a:rPr>
              <a:t>предметам</a:t>
            </a:r>
            <a:r>
              <a:rPr lang="ru-RU" sz="1400" spc="-65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400" spc="-5" dirty="0">
                <a:ea typeface="Symbol" panose="05050102010706020507" pitchFamily="18" charset="2"/>
                <a:cs typeface="Symbol" panose="05050102010706020507" pitchFamily="18" charset="2"/>
              </a:rPr>
              <a:t>(кроме</a:t>
            </a:r>
            <a:r>
              <a:rPr lang="ru-RU" sz="1400" spc="-40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400" spc="-5" dirty="0">
                <a:ea typeface="Symbol" panose="05050102010706020507" pitchFamily="18" charset="2"/>
                <a:cs typeface="Symbol" panose="05050102010706020507" pitchFamily="18" charset="2"/>
              </a:rPr>
              <a:t>участников</a:t>
            </a:r>
            <a:r>
              <a:rPr lang="ru-RU" sz="1400" spc="-70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400" spc="-5" dirty="0">
                <a:ea typeface="Symbol" panose="05050102010706020507" pitchFamily="18" charset="2"/>
                <a:cs typeface="Symbol" panose="05050102010706020507" pitchFamily="18" charset="2"/>
              </a:rPr>
              <a:t>ГИА,</a:t>
            </a:r>
            <a:r>
              <a:rPr lang="ru-RU" sz="1400" spc="-60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400" spc="-5" dirty="0">
                <a:ea typeface="Symbol" panose="05050102010706020507" pitchFamily="18" charset="2"/>
                <a:cs typeface="Symbol" panose="05050102010706020507" pitchFamily="18" charset="2"/>
              </a:rPr>
              <a:t>проходящих</a:t>
            </a:r>
            <a:r>
              <a:rPr lang="ru-RU" sz="1400" spc="-60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400" dirty="0">
                <a:ea typeface="Symbol" panose="05050102010706020507" pitchFamily="18" charset="2"/>
                <a:cs typeface="Symbol" panose="05050102010706020507" pitchFamily="18" charset="2"/>
              </a:rPr>
              <a:t>ГИА-9</a:t>
            </a:r>
            <a:r>
              <a:rPr lang="ru-RU" sz="1400" spc="-55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400" dirty="0">
                <a:ea typeface="Symbol" panose="05050102010706020507" pitchFamily="18" charset="2"/>
                <a:cs typeface="Symbol" panose="05050102010706020507" pitchFamily="18" charset="2"/>
              </a:rPr>
              <a:t>только</a:t>
            </a:r>
            <a:r>
              <a:rPr lang="ru-RU" sz="1400" spc="-70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400" dirty="0">
                <a:ea typeface="Symbol" panose="05050102010706020507" pitchFamily="18" charset="2"/>
                <a:cs typeface="Symbol" panose="05050102010706020507" pitchFamily="18" charset="2"/>
              </a:rPr>
              <a:t>по</a:t>
            </a:r>
            <a:r>
              <a:rPr lang="ru-RU" sz="1400" spc="-70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400" dirty="0">
                <a:ea typeface="Symbol" panose="05050102010706020507" pitchFamily="18" charset="2"/>
                <a:cs typeface="Symbol" panose="05050102010706020507" pitchFamily="18" charset="2"/>
              </a:rPr>
              <a:t>обязательным</a:t>
            </a:r>
            <a:r>
              <a:rPr lang="ru-RU" sz="1400" spc="-50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400" dirty="0">
                <a:ea typeface="Symbol" panose="05050102010706020507" pitchFamily="18" charset="2"/>
                <a:cs typeface="Symbol" panose="05050102010706020507" pitchFamily="18" charset="2"/>
              </a:rPr>
              <a:t>учебным</a:t>
            </a:r>
            <a:r>
              <a:rPr lang="ru-RU" sz="1400" spc="-65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400" dirty="0">
                <a:ea typeface="Symbol" panose="05050102010706020507" pitchFamily="18" charset="2"/>
                <a:cs typeface="Symbol" panose="05050102010706020507" pitchFamily="18" charset="2"/>
              </a:rPr>
              <a:t>предметам);</a:t>
            </a:r>
          </a:p>
          <a:p>
            <a:pPr marR="78105" lvl="0">
              <a:lnSpc>
                <a:spcPct val="98000"/>
              </a:lnSpc>
              <a:buSzPts val="1200"/>
              <a:buFont typeface="Symbol" panose="05050102010706020507" pitchFamily="18" charset="2"/>
              <a:buChar char=""/>
              <a:tabLst>
                <a:tab pos="962660" algn="l"/>
                <a:tab pos="963295" algn="l"/>
                <a:tab pos="1249045" algn="l"/>
                <a:tab pos="2084705" algn="l"/>
                <a:tab pos="2371090" algn="l"/>
                <a:tab pos="3123565" algn="l"/>
                <a:tab pos="3420110" algn="l"/>
                <a:tab pos="4519930" algn="l"/>
                <a:tab pos="5299710" algn="l"/>
                <a:tab pos="5996940" algn="l"/>
                <a:tab pos="6372860" algn="l"/>
              </a:tabLst>
            </a:pPr>
            <a:r>
              <a:rPr lang="ru-RU" sz="1400" b="1" dirty="0" smtClean="0">
                <a:ea typeface="Symbol" panose="05050102010706020507" pitchFamily="18" charset="2"/>
                <a:cs typeface="Symbol" panose="05050102010706020507" pitchFamily="18" charset="2"/>
              </a:rPr>
              <a:t> не явившиеся</a:t>
            </a:r>
            <a:r>
              <a:rPr lang="ru-RU" sz="1400" b="1" dirty="0">
                <a:ea typeface="Symbol" panose="05050102010706020507" pitchFamily="18" charset="2"/>
                <a:cs typeface="Symbol" panose="05050102010706020507" pitchFamily="18" charset="2"/>
              </a:rPr>
              <a:t>	</a:t>
            </a:r>
            <a:r>
              <a:rPr lang="ru-RU" sz="1400" b="1" dirty="0" smtClean="0">
                <a:ea typeface="Symbol" panose="05050102010706020507" pitchFamily="18" charset="2"/>
                <a:cs typeface="Symbol" panose="05050102010706020507" pitchFamily="18" charset="2"/>
              </a:rPr>
              <a:t>на экзамены</a:t>
            </a:r>
            <a:r>
              <a:rPr lang="ru-RU" sz="1400" b="1" dirty="0">
                <a:ea typeface="Symbol" panose="05050102010706020507" pitchFamily="18" charset="2"/>
                <a:cs typeface="Symbol" panose="05050102010706020507" pitchFamily="18" charset="2"/>
              </a:rPr>
              <a:t>	</a:t>
            </a:r>
            <a:r>
              <a:rPr lang="ru-RU" sz="1400" b="1" dirty="0" smtClean="0">
                <a:ea typeface="Symbol" panose="05050102010706020507" pitchFamily="18" charset="2"/>
                <a:cs typeface="Symbol" panose="05050102010706020507" pitchFamily="18" charset="2"/>
              </a:rPr>
              <a:t>по уважительным причинам</a:t>
            </a:r>
            <a:r>
              <a:rPr lang="ru-RU" sz="1400" dirty="0" smtClean="0">
                <a:ea typeface="Symbol" panose="05050102010706020507" pitchFamily="18" charset="2"/>
                <a:cs typeface="Symbol" panose="05050102010706020507" pitchFamily="18" charset="2"/>
              </a:rPr>
              <a:t> (болезнь или </a:t>
            </a:r>
            <a:r>
              <a:rPr lang="ru-RU" sz="1400" spc="-5" dirty="0" smtClean="0">
                <a:ea typeface="Symbol" panose="05050102010706020507" pitchFamily="18" charset="2"/>
                <a:cs typeface="Symbol" panose="05050102010706020507" pitchFamily="18" charset="2"/>
              </a:rPr>
              <a:t>иные </a:t>
            </a:r>
            <a:r>
              <a:rPr lang="ru-RU" sz="1400" spc="-285" dirty="0" smtClean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400" dirty="0">
                <a:ea typeface="Symbol" panose="05050102010706020507" pitchFamily="18" charset="2"/>
                <a:cs typeface="Symbol" panose="05050102010706020507" pitchFamily="18" charset="2"/>
              </a:rPr>
              <a:t>обстоятельства),</a:t>
            </a:r>
            <a:r>
              <a:rPr lang="ru-RU" sz="1400" spc="-5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400" dirty="0">
                <a:ea typeface="Symbol" panose="05050102010706020507" pitchFamily="18" charset="2"/>
                <a:cs typeface="Symbol" panose="05050102010706020507" pitchFamily="18" charset="2"/>
              </a:rPr>
              <a:t>подтвержденным</a:t>
            </a:r>
            <a:r>
              <a:rPr lang="ru-RU" sz="1400" spc="-10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400" dirty="0">
                <a:ea typeface="Symbol" panose="05050102010706020507" pitchFamily="18" charset="2"/>
                <a:cs typeface="Symbol" panose="05050102010706020507" pitchFamily="18" charset="2"/>
              </a:rPr>
              <a:t>документально;</a:t>
            </a:r>
          </a:p>
          <a:p>
            <a:pPr marR="74295" lvl="0">
              <a:lnSpc>
                <a:spcPct val="98000"/>
              </a:lnSpc>
              <a:buSzPts val="1200"/>
              <a:buFont typeface="Symbol" panose="05050102010706020507" pitchFamily="18" charset="2"/>
              <a:buChar char=""/>
              <a:tabLst>
                <a:tab pos="962660" algn="l"/>
                <a:tab pos="963295" algn="l"/>
              </a:tabLst>
            </a:pPr>
            <a:r>
              <a:rPr lang="ru-RU" sz="1400" b="1" dirty="0" smtClean="0">
                <a:ea typeface="Symbol" panose="05050102010706020507" pitchFamily="18" charset="2"/>
                <a:cs typeface="Symbol" panose="05050102010706020507" pitchFamily="18" charset="2"/>
              </a:rPr>
              <a:t> не</a:t>
            </a:r>
            <a:r>
              <a:rPr lang="ru-RU" sz="1400" b="1" spc="295" dirty="0" smtClean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400" b="1" dirty="0" smtClean="0">
                <a:ea typeface="Symbol" panose="05050102010706020507" pitchFamily="18" charset="2"/>
                <a:cs typeface="Symbol" panose="05050102010706020507" pitchFamily="18" charset="2"/>
              </a:rPr>
              <a:t>завершившие</a:t>
            </a:r>
            <a:r>
              <a:rPr lang="ru-RU" sz="1400" b="1" spc="295" dirty="0" smtClean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400" b="1" dirty="0" smtClean="0">
                <a:ea typeface="Symbol" panose="05050102010706020507" pitchFamily="18" charset="2"/>
                <a:cs typeface="Symbol" panose="05050102010706020507" pitchFamily="18" charset="2"/>
              </a:rPr>
              <a:t>выполнение  экзаменационной</a:t>
            </a:r>
            <a:r>
              <a:rPr lang="ru-RU" sz="1400" b="1" spc="10" dirty="0" smtClean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400" b="1" dirty="0" smtClean="0">
                <a:ea typeface="Symbol" panose="05050102010706020507" pitchFamily="18" charset="2"/>
                <a:cs typeface="Symbol" panose="05050102010706020507" pitchFamily="18" charset="2"/>
              </a:rPr>
              <a:t>работы</a:t>
            </a:r>
            <a:r>
              <a:rPr lang="ru-RU" sz="1400" b="1" spc="5" dirty="0" smtClean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400" b="1" dirty="0" smtClean="0">
                <a:ea typeface="Symbol" panose="05050102010706020507" pitchFamily="18" charset="2"/>
                <a:cs typeface="Symbol" panose="05050102010706020507" pitchFamily="18" charset="2"/>
              </a:rPr>
              <a:t>по</a:t>
            </a:r>
            <a:r>
              <a:rPr lang="ru-RU" sz="1400" b="1" spc="50" dirty="0" smtClean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400" b="1" dirty="0" smtClean="0">
                <a:ea typeface="Symbol" panose="05050102010706020507" pitchFamily="18" charset="2"/>
                <a:cs typeface="Symbol" panose="05050102010706020507" pitchFamily="18" charset="2"/>
              </a:rPr>
              <a:t>уважительным</a:t>
            </a:r>
            <a:r>
              <a:rPr lang="ru-RU" sz="1400" b="1" spc="295" dirty="0" smtClean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400" b="1" dirty="0" smtClean="0">
                <a:ea typeface="Symbol" panose="05050102010706020507" pitchFamily="18" charset="2"/>
                <a:cs typeface="Symbol" panose="05050102010706020507" pitchFamily="18" charset="2"/>
              </a:rPr>
              <a:t>причинам </a:t>
            </a:r>
            <a:r>
              <a:rPr lang="ru-RU" sz="1400" dirty="0" smtClean="0">
                <a:ea typeface="Symbol" panose="05050102010706020507" pitchFamily="18" charset="2"/>
                <a:cs typeface="Symbol" panose="05050102010706020507" pitchFamily="18" charset="2"/>
              </a:rPr>
              <a:t>(болезнь</a:t>
            </a:r>
            <a:r>
              <a:rPr lang="ru-RU" sz="1400" spc="-5" dirty="0" smtClean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400" dirty="0" smtClean="0">
                <a:ea typeface="Symbol" panose="05050102010706020507" pitchFamily="18" charset="2"/>
                <a:cs typeface="Symbol" panose="05050102010706020507" pitchFamily="18" charset="2"/>
              </a:rPr>
              <a:t>или иные</a:t>
            </a:r>
            <a:r>
              <a:rPr lang="ru-RU" sz="1400" spc="-10" dirty="0" smtClean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400" dirty="0" smtClean="0">
                <a:ea typeface="Symbol" panose="05050102010706020507" pitchFamily="18" charset="2"/>
                <a:cs typeface="Symbol" panose="05050102010706020507" pitchFamily="18" charset="2"/>
              </a:rPr>
              <a:t>обстоятельства),</a:t>
            </a:r>
            <a:r>
              <a:rPr lang="ru-RU" sz="1400" spc="-5" dirty="0" smtClean="0">
                <a:ea typeface="Symbol" panose="05050102010706020507" pitchFamily="18" charset="2"/>
                <a:cs typeface="Symbol" panose="05050102010706020507" pitchFamily="18" charset="2"/>
              </a:rPr>
              <a:t> п</a:t>
            </a:r>
            <a:r>
              <a:rPr lang="ru-RU" sz="1400" dirty="0" smtClean="0">
                <a:ea typeface="Symbol" panose="05050102010706020507" pitchFamily="18" charset="2"/>
                <a:cs typeface="Symbol" panose="05050102010706020507" pitchFamily="18" charset="2"/>
              </a:rPr>
              <a:t>одтвержденным</a:t>
            </a:r>
            <a:r>
              <a:rPr lang="ru-RU" sz="1400" spc="-10" dirty="0" smtClean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400" dirty="0" smtClean="0">
                <a:ea typeface="Symbol" panose="05050102010706020507" pitchFamily="18" charset="2"/>
                <a:cs typeface="Symbol" panose="05050102010706020507" pitchFamily="18" charset="2"/>
              </a:rPr>
              <a:t>документально;</a:t>
            </a:r>
            <a:endParaRPr lang="ru-RU" sz="1400" dirty="0"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R="72390" lvl="0">
              <a:lnSpc>
                <a:spcPct val="98000"/>
              </a:lnSpc>
              <a:buSzPts val="1200"/>
              <a:buFont typeface="Symbol" panose="05050102010706020507" pitchFamily="18" charset="2"/>
              <a:buChar char=""/>
              <a:tabLst>
                <a:tab pos="962660" algn="l"/>
                <a:tab pos="963295" algn="l"/>
              </a:tabLst>
            </a:pPr>
            <a:r>
              <a:rPr lang="ru-RU" sz="1400" b="1" dirty="0" smtClean="0">
                <a:ea typeface="Symbol" panose="05050102010706020507" pitchFamily="18" charset="2"/>
                <a:cs typeface="Symbol" panose="05050102010706020507" pitchFamily="18" charset="2"/>
              </a:rPr>
              <a:t> участники</a:t>
            </a:r>
            <a:r>
              <a:rPr lang="ru-RU" sz="1400" b="1" dirty="0">
                <a:ea typeface="Symbol" panose="05050102010706020507" pitchFamily="18" charset="2"/>
                <a:cs typeface="Symbol" panose="05050102010706020507" pitchFamily="18" charset="2"/>
              </a:rPr>
              <a:t>,</a:t>
            </a:r>
            <a:r>
              <a:rPr lang="ru-RU" sz="1400" b="1" spc="25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400" b="1" dirty="0">
                <a:ea typeface="Symbol" panose="05050102010706020507" pitchFamily="18" charset="2"/>
                <a:cs typeface="Symbol" panose="05050102010706020507" pitchFamily="18" charset="2"/>
              </a:rPr>
              <a:t>апелляции</a:t>
            </a:r>
            <a:r>
              <a:rPr lang="ru-RU" sz="1400" b="1" spc="20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400" b="1" dirty="0">
                <a:ea typeface="Symbol" panose="05050102010706020507" pitchFamily="18" charset="2"/>
                <a:cs typeface="Symbol" panose="05050102010706020507" pitchFamily="18" charset="2"/>
              </a:rPr>
              <a:t>которых</a:t>
            </a:r>
            <a:r>
              <a:rPr lang="ru-RU" sz="1400" b="1" spc="40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400" b="1" dirty="0">
                <a:ea typeface="Symbol" panose="05050102010706020507" pitchFamily="18" charset="2"/>
                <a:cs typeface="Symbol" panose="05050102010706020507" pitchFamily="18" charset="2"/>
              </a:rPr>
              <a:t>о</a:t>
            </a:r>
            <a:r>
              <a:rPr lang="ru-RU" sz="1400" b="1" spc="15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400" b="1" dirty="0">
                <a:ea typeface="Symbol" panose="05050102010706020507" pitchFamily="18" charset="2"/>
                <a:cs typeface="Symbol" panose="05050102010706020507" pitchFamily="18" charset="2"/>
              </a:rPr>
              <a:t>нарушении</a:t>
            </a:r>
            <a:r>
              <a:rPr lang="ru-RU" sz="1400" b="1" spc="20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400" b="1" dirty="0">
                <a:ea typeface="Symbol" panose="05050102010706020507" pitchFamily="18" charset="2"/>
                <a:cs typeface="Symbol" panose="05050102010706020507" pitchFamily="18" charset="2"/>
              </a:rPr>
              <a:t>порядка</a:t>
            </a:r>
            <a:r>
              <a:rPr lang="ru-RU" sz="1400" b="1" spc="25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400" b="1" dirty="0">
                <a:ea typeface="Symbol" panose="05050102010706020507" pitchFamily="18" charset="2"/>
                <a:cs typeface="Symbol" panose="05050102010706020507" pitchFamily="18" charset="2"/>
              </a:rPr>
              <a:t>проведения</a:t>
            </a:r>
            <a:r>
              <a:rPr lang="ru-RU" sz="1400" b="1" spc="25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400" b="1" dirty="0">
                <a:ea typeface="Symbol" panose="05050102010706020507" pitchFamily="18" charset="2"/>
                <a:cs typeface="Symbol" panose="05050102010706020507" pitchFamily="18" charset="2"/>
              </a:rPr>
              <a:t>ГИА-9</a:t>
            </a:r>
            <a:r>
              <a:rPr lang="ru-RU" sz="1400" b="1" spc="30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400" b="1" dirty="0" smtClean="0">
                <a:ea typeface="Symbol" panose="05050102010706020507" pitchFamily="18" charset="2"/>
                <a:cs typeface="Symbol" panose="05050102010706020507" pitchFamily="18" charset="2"/>
              </a:rPr>
              <a:t>были </a:t>
            </a:r>
            <a:r>
              <a:rPr lang="ru-RU" sz="1400" b="1" spc="-285" dirty="0" smtClean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400" b="1" dirty="0">
                <a:ea typeface="Symbol" panose="05050102010706020507" pitchFamily="18" charset="2"/>
                <a:cs typeface="Symbol" panose="05050102010706020507" pitchFamily="18" charset="2"/>
              </a:rPr>
              <a:t>удовлетворены</a:t>
            </a:r>
            <a:r>
              <a:rPr lang="ru-RU" sz="1400" b="1" spc="-5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400" dirty="0">
                <a:ea typeface="Symbol" panose="05050102010706020507" pitchFamily="18" charset="2"/>
                <a:cs typeface="Symbol" panose="05050102010706020507" pitchFamily="18" charset="2"/>
              </a:rPr>
              <a:t>КК ГИА-9.</a:t>
            </a:r>
          </a:p>
          <a:p>
            <a:pPr marR="72390">
              <a:lnSpc>
                <a:spcPct val="98000"/>
              </a:lnSpc>
              <a:tabLst>
                <a:tab pos="962660" algn="l"/>
                <a:tab pos="963295" algn="l"/>
              </a:tabLst>
            </a:pPr>
            <a:r>
              <a:rPr lang="ru-RU" sz="1400" dirty="0">
                <a:ea typeface="Times New Roman" panose="02020603050405020304" pitchFamily="18" charset="0"/>
              </a:rPr>
              <a:t> </a:t>
            </a:r>
          </a:p>
          <a:p>
            <a:pPr marR="72390">
              <a:lnSpc>
                <a:spcPct val="98000"/>
              </a:lnSpc>
              <a:tabLst>
                <a:tab pos="962660" algn="l"/>
                <a:tab pos="963295" algn="l"/>
              </a:tabLst>
            </a:pPr>
            <a:r>
              <a:rPr lang="ru-RU" sz="1400" dirty="0">
                <a:ea typeface="Times New Roman" panose="02020603050405020304" pitchFamily="18" charset="0"/>
              </a:rPr>
              <a:t> </a:t>
            </a:r>
          </a:p>
          <a:p>
            <a:pPr marR="73025"/>
            <a:r>
              <a:rPr lang="ru-RU" sz="1400" b="1" i="1" dirty="0">
                <a:ea typeface="Times New Roman" panose="02020603050405020304" pitchFamily="18" charset="0"/>
              </a:rPr>
              <a:t>Участникам,</a:t>
            </a:r>
            <a:r>
              <a:rPr lang="ru-RU" sz="1400" b="1" i="1" spc="5" dirty="0"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ea typeface="Times New Roman" panose="02020603050405020304" pitchFamily="18" charset="0"/>
              </a:rPr>
              <a:t>не</a:t>
            </a:r>
            <a:r>
              <a:rPr lang="ru-RU" sz="1400" b="1" i="1" spc="5" dirty="0"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ea typeface="Times New Roman" panose="02020603050405020304" pitchFamily="18" charset="0"/>
              </a:rPr>
              <a:t>прошедшим</a:t>
            </a:r>
            <a:r>
              <a:rPr lang="ru-RU" sz="1400" b="1" i="1" spc="5" dirty="0"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ea typeface="Times New Roman" panose="02020603050405020304" pitchFamily="18" charset="0"/>
              </a:rPr>
              <a:t>ГИА-9</a:t>
            </a:r>
            <a:r>
              <a:rPr lang="ru-RU" sz="1400" b="1" i="1" spc="5" dirty="0"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ea typeface="Times New Roman" panose="02020603050405020304" pitchFamily="18" charset="0"/>
              </a:rPr>
              <a:t>или</a:t>
            </a:r>
            <a:r>
              <a:rPr lang="ru-RU" sz="1400" b="1" i="1" spc="5" dirty="0"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ea typeface="Times New Roman" panose="02020603050405020304" pitchFamily="18" charset="0"/>
              </a:rPr>
              <a:t>получившим</a:t>
            </a:r>
            <a:r>
              <a:rPr lang="ru-RU" sz="1400" b="1" i="1" spc="5" dirty="0"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ea typeface="Times New Roman" panose="02020603050405020304" pitchFamily="18" charset="0"/>
              </a:rPr>
              <a:t>на</a:t>
            </a:r>
            <a:r>
              <a:rPr lang="ru-RU" sz="1400" b="1" i="1" spc="5" dirty="0"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ea typeface="Times New Roman" panose="02020603050405020304" pitchFamily="18" charset="0"/>
              </a:rPr>
              <a:t>ГИА-9</a:t>
            </a:r>
            <a:r>
              <a:rPr lang="ru-RU" sz="1400" b="1" i="1" spc="5" dirty="0"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ea typeface="Times New Roman" panose="02020603050405020304" pitchFamily="18" charset="0"/>
              </a:rPr>
              <a:t>неудовлетворительные</a:t>
            </a:r>
            <a:r>
              <a:rPr lang="ru-RU" sz="1400" b="1" i="1" spc="5" dirty="0"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ea typeface="Times New Roman" panose="02020603050405020304" pitchFamily="18" charset="0"/>
              </a:rPr>
              <a:t>результаты</a:t>
            </a:r>
            <a:r>
              <a:rPr lang="ru-RU" sz="1400" b="1" i="1" spc="5" dirty="0"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ea typeface="Times New Roman" panose="02020603050405020304" pitchFamily="18" charset="0"/>
              </a:rPr>
              <a:t>более</a:t>
            </a:r>
            <a:r>
              <a:rPr lang="ru-RU" sz="1400" b="1" i="1" spc="5" dirty="0"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ea typeface="Times New Roman" panose="02020603050405020304" pitchFamily="18" charset="0"/>
              </a:rPr>
              <a:t>чем</a:t>
            </a:r>
            <a:r>
              <a:rPr lang="ru-RU" sz="1400" b="1" i="1" spc="5" dirty="0"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ea typeface="Times New Roman" panose="02020603050405020304" pitchFamily="18" charset="0"/>
              </a:rPr>
              <a:t>по</a:t>
            </a:r>
            <a:r>
              <a:rPr lang="ru-RU" sz="1400" b="1" i="1" spc="5" dirty="0"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ea typeface="Times New Roman" panose="02020603050405020304" pitchFamily="18" charset="0"/>
              </a:rPr>
              <a:t>двум</a:t>
            </a:r>
            <a:r>
              <a:rPr lang="ru-RU" sz="1400" b="1" i="1" spc="5" dirty="0"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ea typeface="Times New Roman" panose="02020603050405020304" pitchFamily="18" charset="0"/>
              </a:rPr>
              <a:t>учебным</a:t>
            </a:r>
            <a:r>
              <a:rPr lang="ru-RU" sz="1400" b="1" i="1" spc="5" dirty="0"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ea typeface="Times New Roman" panose="02020603050405020304" pitchFamily="18" charset="0"/>
              </a:rPr>
              <a:t>предметам,</a:t>
            </a:r>
            <a:r>
              <a:rPr lang="ru-RU" sz="1400" b="1" i="1" spc="5" dirty="0"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ea typeface="Times New Roman" panose="02020603050405020304" pitchFamily="18" charset="0"/>
              </a:rPr>
              <a:t>либо</a:t>
            </a:r>
            <a:r>
              <a:rPr lang="ru-RU" sz="1400" b="1" i="1" spc="5" dirty="0"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ea typeface="Times New Roman" panose="02020603050405020304" pitchFamily="18" charset="0"/>
              </a:rPr>
              <a:t>получившим</a:t>
            </a:r>
            <a:r>
              <a:rPr lang="ru-RU" sz="1400" b="1" i="1" spc="5" dirty="0"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ea typeface="Times New Roman" panose="02020603050405020304" pitchFamily="18" charset="0"/>
              </a:rPr>
              <a:t>повторно</a:t>
            </a:r>
            <a:r>
              <a:rPr lang="ru-RU" sz="1400" b="1" i="1" spc="5" dirty="0"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ea typeface="Times New Roman" panose="02020603050405020304" pitchFamily="18" charset="0"/>
              </a:rPr>
              <a:t>неудовлетворительный результат по одному или двум учебным предметам на </a:t>
            </a:r>
            <a:r>
              <a:rPr lang="ru-RU" sz="1400" b="1" i="1" dirty="0" smtClean="0">
                <a:ea typeface="Times New Roman" panose="02020603050405020304" pitchFamily="18" charset="0"/>
              </a:rPr>
              <a:t>ГИА-9</a:t>
            </a:r>
          </a:p>
          <a:p>
            <a:pPr marR="73025"/>
            <a:r>
              <a:rPr lang="ru-RU" sz="1400" b="1" i="1" dirty="0" smtClean="0">
                <a:ea typeface="Times New Roman" panose="02020603050405020304" pitchFamily="18" charset="0"/>
              </a:rPr>
              <a:t>в </a:t>
            </a:r>
            <a:r>
              <a:rPr lang="ru-RU" sz="1400" b="1" i="1" dirty="0">
                <a:ea typeface="Times New Roman" panose="02020603050405020304" pitchFamily="18" charset="0"/>
              </a:rPr>
              <a:t>резервные</a:t>
            </a:r>
            <a:r>
              <a:rPr lang="ru-RU" sz="1400" b="1" i="1" spc="5" dirty="0"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ea typeface="Times New Roman" panose="02020603050405020304" pitchFamily="18" charset="0"/>
              </a:rPr>
              <a:t>сроки,</a:t>
            </a:r>
            <a:r>
              <a:rPr lang="ru-RU" sz="1400" b="1" i="1" spc="5" dirty="0"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ea typeface="Times New Roman" panose="02020603050405020304" pitchFamily="18" charset="0"/>
              </a:rPr>
              <a:t>предоставляется</a:t>
            </a:r>
            <a:r>
              <a:rPr lang="ru-RU" sz="1400" b="1" i="1" spc="5" dirty="0"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ea typeface="Times New Roman" panose="02020603050405020304" pitchFamily="18" charset="0"/>
              </a:rPr>
              <a:t>право</a:t>
            </a:r>
            <a:r>
              <a:rPr lang="ru-RU" sz="1400" b="1" i="1" spc="5" dirty="0"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ea typeface="Times New Roman" panose="02020603050405020304" pitchFamily="18" charset="0"/>
              </a:rPr>
              <a:t>пройти</a:t>
            </a:r>
            <a:r>
              <a:rPr lang="ru-RU" sz="1400" b="1" i="1" spc="5" dirty="0"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ea typeface="Times New Roman" panose="02020603050405020304" pitchFamily="18" charset="0"/>
              </a:rPr>
              <a:t>ГИА-9</a:t>
            </a:r>
            <a:r>
              <a:rPr lang="ru-RU" sz="1400" b="1" i="1" spc="5" dirty="0"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ea typeface="Times New Roman" panose="02020603050405020304" pitchFamily="18" charset="0"/>
              </a:rPr>
              <a:t>по</a:t>
            </a:r>
            <a:r>
              <a:rPr lang="ru-RU" sz="1400" b="1" i="1" spc="5" dirty="0"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ea typeface="Times New Roman" panose="02020603050405020304" pitchFamily="18" charset="0"/>
              </a:rPr>
              <a:t>соответствующим</a:t>
            </a:r>
            <a:r>
              <a:rPr lang="ru-RU" sz="1400" b="1" i="1" spc="5" dirty="0"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ea typeface="Times New Roman" panose="02020603050405020304" pitchFamily="18" charset="0"/>
              </a:rPr>
              <a:t>учебным</a:t>
            </a:r>
            <a:r>
              <a:rPr lang="ru-RU" sz="1400" b="1" i="1" spc="5" dirty="0"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ea typeface="Times New Roman" panose="02020603050405020304" pitchFamily="18" charset="0"/>
              </a:rPr>
              <a:t>предметам</a:t>
            </a:r>
            <a:r>
              <a:rPr lang="ru-RU" sz="1400" b="1" i="1" spc="5" dirty="0"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ea typeface="Times New Roman" panose="02020603050405020304" pitchFamily="18" charset="0"/>
              </a:rPr>
              <a:t>в</a:t>
            </a:r>
            <a:r>
              <a:rPr lang="ru-RU" sz="1400" b="1" i="1" spc="5" dirty="0"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ea typeface="Times New Roman" panose="02020603050405020304" pitchFamily="18" charset="0"/>
              </a:rPr>
              <a:t>дополнительный</a:t>
            </a:r>
            <a:r>
              <a:rPr lang="ru-RU" sz="1400" b="1" i="1" spc="-5" dirty="0">
                <a:ea typeface="Times New Roman" panose="02020603050405020304" pitchFamily="18" charset="0"/>
              </a:rPr>
              <a:t> </a:t>
            </a:r>
            <a:r>
              <a:rPr lang="ru-RU" sz="1400" b="1" i="1" dirty="0" smtClean="0">
                <a:ea typeface="Times New Roman" panose="02020603050405020304" pitchFamily="18" charset="0"/>
              </a:rPr>
              <a:t>период,</a:t>
            </a:r>
          </a:p>
          <a:p>
            <a:pPr marR="73025"/>
            <a:r>
              <a:rPr lang="ru-RU" sz="1400" b="1" i="1" dirty="0" smtClean="0">
                <a:ea typeface="Times New Roman" panose="02020603050405020304" pitchFamily="18" charset="0"/>
              </a:rPr>
              <a:t>но </a:t>
            </a:r>
            <a:r>
              <a:rPr lang="ru-RU" sz="1400" b="1" i="1" dirty="0">
                <a:ea typeface="Times New Roman" panose="02020603050405020304" pitchFamily="18" charset="0"/>
              </a:rPr>
              <a:t>не</a:t>
            </a:r>
            <a:r>
              <a:rPr lang="ru-RU" sz="1400" b="1" i="1" spc="-5" dirty="0"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ea typeface="Times New Roman" panose="02020603050405020304" pitchFamily="18" charset="0"/>
              </a:rPr>
              <a:t>ранее</a:t>
            </a:r>
            <a:r>
              <a:rPr lang="ru-RU" sz="1400" b="1" i="1" spc="-5" dirty="0"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ea typeface="Times New Roman" panose="02020603050405020304" pitchFamily="18" charset="0"/>
              </a:rPr>
              <a:t>1 сентября.</a:t>
            </a:r>
            <a:endParaRPr lang="ru-RU" sz="1400" dirty="0">
              <a:ea typeface="Times New Roman" panose="02020603050405020304" pitchFamily="18" charset="0"/>
            </a:endParaRPr>
          </a:p>
          <a:p>
            <a:pPr marR="73025"/>
            <a:r>
              <a:rPr lang="ru-RU" sz="1400" b="1" i="1" dirty="0">
                <a:ea typeface="Times New Roman" panose="02020603050405020304" pitchFamily="18" charset="0"/>
              </a:rPr>
              <a:t> </a:t>
            </a:r>
            <a:endParaRPr lang="ru-RU" sz="1400" dirty="0">
              <a:ea typeface="Times New Roman" panose="02020603050405020304" pitchFamily="18" charset="0"/>
            </a:endParaRPr>
          </a:p>
          <a:p>
            <a:pPr marR="73025"/>
            <a:r>
              <a:rPr lang="ru-RU" sz="1400" dirty="0">
                <a:ea typeface="Times New Roman" panose="02020603050405020304" pitchFamily="18" charset="0"/>
              </a:rPr>
              <a:t>Участникам</a:t>
            </a:r>
            <a:r>
              <a:rPr lang="ru-RU" sz="1400" spc="5" dirty="0">
                <a:ea typeface="Times New Roman" panose="02020603050405020304" pitchFamily="18" charset="0"/>
              </a:rPr>
              <a:t> </a:t>
            </a:r>
            <a:r>
              <a:rPr lang="ru-RU" sz="1400" dirty="0">
                <a:ea typeface="Times New Roman" panose="02020603050405020304" pitchFamily="18" charset="0"/>
              </a:rPr>
              <a:t>с</a:t>
            </a:r>
            <a:r>
              <a:rPr lang="ru-RU" sz="1400" spc="5" dirty="0">
                <a:ea typeface="Times New Roman" panose="02020603050405020304" pitchFamily="18" charset="0"/>
              </a:rPr>
              <a:t> </a:t>
            </a:r>
            <a:r>
              <a:rPr lang="ru-RU" sz="1400" dirty="0">
                <a:ea typeface="Times New Roman" panose="02020603050405020304" pitchFamily="18" charset="0"/>
              </a:rPr>
              <a:t>ограниченными</a:t>
            </a:r>
            <a:r>
              <a:rPr lang="ru-RU" sz="1400" spc="5" dirty="0">
                <a:ea typeface="Times New Roman" panose="02020603050405020304" pitchFamily="18" charset="0"/>
              </a:rPr>
              <a:t> </a:t>
            </a:r>
            <a:r>
              <a:rPr lang="ru-RU" sz="1400" dirty="0">
                <a:ea typeface="Times New Roman" panose="02020603050405020304" pitchFamily="18" charset="0"/>
              </a:rPr>
              <a:t>возможностями</a:t>
            </a:r>
            <a:r>
              <a:rPr lang="ru-RU" sz="1400" spc="5" dirty="0">
                <a:ea typeface="Times New Roman" panose="02020603050405020304" pitchFamily="18" charset="0"/>
              </a:rPr>
              <a:t> </a:t>
            </a:r>
            <a:r>
              <a:rPr lang="ru-RU" sz="1400" dirty="0">
                <a:ea typeface="Times New Roman" panose="02020603050405020304" pitchFamily="18" charset="0"/>
              </a:rPr>
              <a:t>здоровья,</a:t>
            </a:r>
            <a:r>
              <a:rPr lang="ru-RU" sz="1400" spc="5" dirty="0">
                <a:ea typeface="Times New Roman" panose="02020603050405020304" pitchFamily="18" charset="0"/>
              </a:rPr>
              <a:t> </a:t>
            </a:r>
            <a:r>
              <a:rPr lang="ru-RU" sz="1400" dirty="0">
                <a:ea typeface="Times New Roman" panose="02020603050405020304" pitchFamily="18" charset="0"/>
              </a:rPr>
              <a:t>детям-инвалидам</a:t>
            </a:r>
            <a:r>
              <a:rPr lang="ru-RU" sz="1400" spc="5" dirty="0">
                <a:ea typeface="Times New Roman" panose="02020603050405020304" pitchFamily="18" charset="0"/>
              </a:rPr>
              <a:t> </a:t>
            </a:r>
            <a:r>
              <a:rPr lang="ru-RU" sz="1400" dirty="0">
                <a:ea typeface="Times New Roman" panose="02020603050405020304" pitchFamily="18" charset="0"/>
              </a:rPr>
              <a:t>и</a:t>
            </a:r>
            <a:r>
              <a:rPr lang="ru-RU" sz="1400" spc="5" dirty="0">
                <a:ea typeface="Times New Roman" panose="02020603050405020304" pitchFamily="18" charset="0"/>
              </a:rPr>
              <a:t> </a:t>
            </a:r>
            <a:r>
              <a:rPr lang="ru-RU" sz="1400" dirty="0">
                <a:ea typeface="Times New Roman" panose="02020603050405020304" pitchFamily="18" charset="0"/>
              </a:rPr>
              <a:t>инвалидам,</a:t>
            </a:r>
            <a:r>
              <a:rPr lang="ru-RU" sz="1400" spc="5" dirty="0">
                <a:ea typeface="Times New Roman" panose="02020603050405020304" pitchFamily="18" charset="0"/>
              </a:rPr>
              <a:t> </a:t>
            </a:r>
            <a:r>
              <a:rPr lang="ru-RU" sz="1400" dirty="0">
                <a:ea typeface="Times New Roman" panose="02020603050405020304" pitchFamily="18" charset="0"/>
              </a:rPr>
              <a:t>проходящим</a:t>
            </a:r>
            <a:r>
              <a:rPr lang="ru-RU" sz="1400" spc="5" dirty="0">
                <a:ea typeface="Times New Roman" panose="02020603050405020304" pitchFamily="18" charset="0"/>
              </a:rPr>
              <a:t> </a:t>
            </a:r>
            <a:r>
              <a:rPr lang="ru-RU" sz="1400" dirty="0">
                <a:ea typeface="Times New Roman" panose="02020603050405020304" pitchFamily="18" charset="0"/>
              </a:rPr>
              <a:t>ГИА-9</a:t>
            </a:r>
            <a:r>
              <a:rPr lang="ru-RU" sz="1400" spc="5" dirty="0">
                <a:ea typeface="Times New Roman" panose="02020603050405020304" pitchFamily="18" charset="0"/>
              </a:rPr>
              <a:t> </a:t>
            </a:r>
            <a:r>
              <a:rPr lang="ru-RU" sz="1400" dirty="0">
                <a:ea typeface="Times New Roman" panose="02020603050405020304" pitchFamily="18" charset="0"/>
              </a:rPr>
              <a:t>только</a:t>
            </a:r>
            <a:r>
              <a:rPr lang="ru-RU" sz="1400" spc="5" dirty="0">
                <a:ea typeface="Times New Roman" panose="02020603050405020304" pitchFamily="18" charset="0"/>
              </a:rPr>
              <a:t> </a:t>
            </a:r>
            <a:r>
              <a:rPr lang="ru-RU" sz="1400" dirty="0">
                <a:ea typeface="Times New Roman" panose="02020603050405020304" pitchFamily="18" charset="0"/>
              </a:rPr>
              <a:t>по</a:t>
            </a:r>
            <a:r>
              <a:rPr lang="ru-RU" sz="1400" spc="5" dirty="0">
                <a:ea typeface="Times New Roman" panose="02020603050405020304" pitchFamily="18" charset="0"/>
              </a:rPr>
              <a:t> </a:t>
            </a:r>
            <a:r>
              <a:rPr lang="ru-RU" sz="1400" dirty="0">
                <a:ea typeface="Times New Roman" panose="02020603050405020304" pitchFamily="18" charset="0"/>
              </a:rPr>
              <a:t>обязательным</a:t>
            </a:r>
            <a:r>
              <a:rPr lang="ru-RU" sz="1400" spc="5" dirty="0">
                <a:ea typeface="Times New Roman" panose="02020603050405020304" pitchFamily="18" charset="0"/>
              </a:rPr>
              <a:t> </a:t>
            </a:r>
            <a:r>
              <a:rPr lang="ru-RU" sz="1400" dirty="0">
                <a:ea typeface="Times New Roman" panose="02020603050405020304" pitchFamily="18" charset="0"/>
              </a:rPr>
              <a:t>учебным</a:t>
            </a:r>
            <a:r>
              <a:rPr lang="ru-RU" sz="1400" spc="5" dirty="0">
                <a:ea typeface="Times New Roman" panose="02020603050405020304" pitchFamily="18" charset="0"/>
              </a:rPr>
              <a:t> </a:t>
            </a:r>
            <a:r>
              <a:rPr lang="ru-RU" sz="1400" dirty="0">
                <a:ea typeface="Times New Roman" panose="02020603050405020304" pitchFamily="18" charset="0"/>
              </a:rPr>
              <a:t>предметам,</a:t>
            </a:r>
            <a:r>
              <a:rPr lang="ru-RU" sz="1400" spc="5" dirty="0">
                <a:ea typeface="Times New Roman" panose="02020603050405020304" pitchFamily="18" charset="0"/>
              </a:rPr>
              <a:t> </a:t>
            </a:r>
            <a:r>
              <a:rPr lang="ru-RU" sz="1400" dirty="0">
                <a:ea typeface="Times New Roman" panose="02020603050405020304" pitchFamily="18" charset="0"/>
              </a:rPr>
              <a:t>не</a:t>
            </a:r>
            <a:r>
              <a:rPr lang="ru-RU" sz="1400" spc="5" dirty="0">
                <a:ea typeface="Times New Roman" panose="02020603050405020304" pitchFamily="18" charset="0"/>
              </a:rPr>
              <a:t> </a:t>
            </a:r>
            <a:r>
              <a:rPr lang="ru-RU" sz="1400" dirty="0">
                <a:ea typeface="Times New Roman" panose="02020603050405020304" pitchFamily="18" charset="0"/>
              </a:rPr>
              <a:t>прошедшим</a:t>
            </a:r>
            <a:r>
              <a:rPr lang="ru-RU" sz="1400" spc="5" dirty="0">
                <a:ea typeface="Times New Roman" panose="02020603050405020304" pitchFamily="18" charset="0"/>
              </a:rPr>
              <a:t> </a:t>
            </a:r>
            <a:r>
              <a:rPr lang="ru-RU" sz="1400" dirty="0">
                <a:ea typeface="Times New Roman" panose="02020603050405020304" pitchFamily="18" charset="0"/>
              </a:rPr>
              <a:t>ГИА-9</a:t>
            </a:r>
            <a:r>
              <a:rPr lang="ru-RU" sz="1400" spc="5" dirty="0">
                <a:ea typeface="Times New Roman" panose="02020603050405020304" pitchFamily="18" charset="0"/>
              </a:rPr>
              <a:t> </a:t>
            </a:r>
            <a:r>
              <a:rPr lang="ru-RU" sz="1400" dirty="0">
                <a:ea typeface="Times New Roman" panose="02020603050405020304" pitchFamily="18" charset="0"/>
              </a:rPr>
              <a:t>или</a:t>
            </a:r>
            <a:r>
              <a:rPr lang="ru-RU" sz="1400" spc="5" dirty="0">
                <a:ea typeface="Times New Roman" panose="02020603050405020304" pitchFamily="18" charset="0"/>
              </a:rPr>
              <a:t> </a:t>
            </a:r>
            <a:r>
              <a:rPr lang="ru-RU" sz="1400" dirty="0">
                <a:ea typeface="Times New Roman" panose="02020603050405020304" pitchFamily="18" charset="0"/>
              </a:rPr>
              <a:t>получившим на ГИА-9 неудовлетворительные результаты более чем по одному учебному предмету,</a:t>
            </a:r>
            <a:r>
              <a:rPr lang="ru-RU" sz="1400" spc="5" dirty="0">
                <a:ea typeface="Times New Roman" panose="02020603050405020304" pitchFamily="18" charset="0"/>
              </a:rPr>
              <a:t> </a:t>
            </a:r>
            <a:r>
              <a:rPr lang="ru-RU" sz="1400" dirty="0">
                <a:ea typeface="Times New Roman" panose="02020603050405020304" pitchFamily="18" charset="0"/>
              </a:rPr>
              <a:t>предоставляется право пройти ГИА-9 по соответствующим учебным предметам в дополнительный</a:t>
            </a:r>
            <a:r>
              <a:rPr lang="ru-RU" sz="1400" spc="5" dirty="0">
                <a:ea typeface="Times New Roman" panose="02020603050405020304" pitchFamily="18" charset="0"/>
              </a:rPr>
              <a:t> </a:t>
            </a:r>
            <a:r>
              <a:rPr lang="ru-RU" sz="1400" dirty="0">
                <a:ea typeface="Times New Roman" panose="02020603050405020304" pitchFamily="18" charset="0"/>
              </a:rPr>
              <a:t>период, но</a:t>
            </a:r>
            <a:r>
              <a:rPr lang="ru-RU" sz="1400" spc="-20" dirty="0">
                <a:ea typeface="Times New Roman" panose="02020603050405020304" pitchFamily="18" charset="0"/>
              </a:rPr>
              <a:t> </a:t>
            </a:r>
            <a:r>
              <a:rPr lang="ru-RU" sz="1400" dirty="0">
                <a:ea typeface="Times New Roman" panose="02020603050405020304" pitchFamily="18" charset="0"/>
              </a:rPr>
              <a:t>не</a:t>
            </a:r>
            <a:r>
              <a:rPr lang="ru-RU" sz="1400" spc="-5" dirty="0">
                <a:ea typeface="Times New Roman" panose="02020603050405020304" pitchFamily="18" charset="0"/>
              </a:rPr>
              <a:t> </a:t>
            </a:r>
            <a:r>
              <a:rPr lang="ru-RU" sz="1400" dirty="0">
                <a:ea typeface="Times New Roman" panose="02020603050405020304" pitchFamily="18" charset="0"/>
              </a:rPr>
              <a:t>ранее</a:t>
            </a:r>
            <a:r>
              <a:rPr lang="ru-RU" sz="1400" spc="-5" dirty="0">
                <a:ea typeface="Times New Roman" panose="02020603050405020304" pitchFamily="18" charset="0"/>
              </a:rPr>
              <a:t> </a:t>
            </a:r>
            <a:r>
              <a:rPr lang="ru-RU" sz="1400" dirty="0">
                <a:ea typeface="Times New Roman" panose="02020603050405020304" pitchFamily="18" charset="0"/>
              </a:rPr>
              <a:t>1 сентября.</a:t>
            </a:r>
            <a:endParaRPr lang="ru-RU" sz="1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E2BA77C-4393-DD43-8AFF-64E293742EF1}"/>
              </a:ext>
            </a:extLst>
          </p:cNvPr>
          <p:cNvSpPr/>
          <p:nvPr/>
        </p:nvSpPr>
        <p:spPr>
          <a:xfrm>
            <a:off x="284586" y="302312"/>
            <a:ext cx="45719" cy="53319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08333" y="368854"/>
            <a:ext cx="67890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ts val="1200"/>
              <a:tabLst>
                <a:tab pos="963295" algn="l"/>
              </a:tabLst>
            </a:pPr>
            <a:r>
              <a:rPr lang="ru-RU" sz="2000" b="1" kern="0" dirty="0">
                <a:latin typeface="Century Gothic" panose="020B0502020202020204" pitchFamily="34" charset="0"/>
                <a:ea typeface="Times New Roman" panose="02020603050405020304" pitchFamily="18" charset="0"/>
              </a:rPr>
              <a:t>Повторный допуск участников к сдаче экзаменов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16135" t="32290" r="14630" b="33093"/>
          <a:stretch>
            <a:fillRect/>
          </a:stretch>
        </p:blipFill>
        <p:spPr>
          <a:xfrm>
            <a:off x="11043137" y="206256"/>
            <a:ext cx="1125416" cy="562708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575389" y="1661743"/>
            <a:ext cx="79130" cy="79131"/>
          </a:xfrm>
          <a:prstGeom prst="ellipse">
            <a:avLst/>
          </a:prstGeom>
          <a:solidFill>
            <a:srgbClr val="03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75389" y="3681416"/>
            <a:ext cx="79130" cy="79131"/>
          </a:xfrm>
          <a:prstGeom prst="ellipse">
            <a:avLst/>
          </a:prstGeom>
          <a:solidFill>
            <a:srgbClr val="03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70992" y="4768364"/>
            <a:ext cx="79130" cy="79131"/>
          </a:xfrm>
          <a:prstGeom prst="ellipse">
            <a:avLst/>
          </a:prstGeom>
          <a:solidFill>
            <a:srgbClr val="03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75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021279B-642B-E744-80FB-329CF63B2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9561" y="0"/>
            <a:ext cx="6182439" cy="605879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6E4AD5A-32AB-294C-9BDC-C967F3C46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9841" y="526434"/>
            <a:ext cx="1217668" cy="2199182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773723" y="3982493"/>
            <a:ext cx="56589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ts val="1200"/>
              <a:tabLst>
                <a:tab pos="963295" algn="l"/>
              </a:tabLst>
            </a:pPr>
            <a:r>
              <a:rPr lang="ru-RU" sz="1400" kern="0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Заместитель директора </a:t>
            </a:r>
            <a:r>
              <a:rPr lang="ru-RU" sz="1400" kern="0" dirty="0">
                <a:latin typeface="Century Gothic" panose="020B0502020202020204" pitchFamily="34" charset="0"/>
                <a:ea typeface="Times New Roman" panose="02020603050405020304" pitchFamily="18" charset="0"/>
              </a:rPr>
              <a:t>по контролю </a:t>
            </a:r>
            <a:r>
              <a:rPr lang="ru-RU" sz="1400" kern="0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качества образования</a:t>
            </a:r>
          </a:p>
          <a:p>
            <a:pPr lvl="0">
              <a:buSzPts val="1200"/>
              <a:tabLst>
                <a:tab pos="963295" algn="l"/>
              </a:tabLst>
            </a:pPr>
            <a:r>
              <a:rPr lang="ru-RU" b="1" kern="0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Маргарита Федоровна Позднышева</a:t>
            </a:r>
            <a:endParaRPr lang="ru-RU" b="1" kern="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73722" y="5146008"/>
            <a:ext cx="27606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ts val="1200"/>
              <a:tabLst>
                <a:tab pos="963295" algn="l"/>
              </a:tabLst>
            </a:pPr>
            <a:r>
              <a:rPr lang="ru-RU" b="1" kern="0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Тел.: </a:t>
            </a:r>
            <a:r>
              <a:rPr lang="ru-RU" sz="1600" kern="0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+79672126968</a:t>
            </a:r>
            <a:endParaRPr lang="ru-RU" kern="0" dirty="0" smtClean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lvl="0">
              <a:buSzPts val="1200"/>
              <a:tabLst>
                <a:tab pos="963295" algn="l"/>
              </a:tabLst>
            </a:pPr>
            <a:r>
              <a:rPr lang="en-US" b="1" kern="0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E-mail</a:t>
            </a:r>
            <a:r>
              <a:rPr lang="ru-RU" b="1" kern="0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: </a:t>
            </a:r>
            <a:r>
              <a:rPr lang="en-US" b="1" kern="0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mfp158@mail.ru</a:t>
            </a:r>
            <a:endParaRPr lang="ru-RU" b="1" kern="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158" y="554176"/>
            <a:ext cx="2934919" cy="329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69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Рисунок 462">
            <a:extLst>
              <a:ext uri="{FF2B5EF4-FFF2-40B4-BE49-F238E27FC236}">
                <a16:creationId xmlns:a16="http://schemas.microsoft.com/office/drawing/2014/main" id="{8180481D-342F-0741-9CAE-FF3516779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784850"/>
            <a:ext cx="12192000" cy="1073150"/>
          </a:xfrm>
          <a:prstGeom prst="rect">
            <a:avLst/>
          </a:prstGeom>
        </p:spPr>
      </p:pic>
      <p:sp>
        <p:nvSpPr>
          <p:cNvPr id="26627" name="Shape 1538">
            <a:extLst>
              <a:ext uri="{FF2B5EF4-FFF2-40B4-BE49-F238E27FC236}">
                <a16:creationId xmlns:a16="http://schemas.microsoft.com/office/drawing/2014/main" id="{CD8F9107-5351-994E-B25D-BFEDC3352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870" y="344542"/>
            <a:ext cx="3195148" cy="448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3" tIns="32137" rIns="64293" bIns="32137"/>
          <a:lstStyle/>
          <a:p>
            <a:pPr lvl="0"/>
            <a:r>
              <a:rPr lang="ru-RU" sz="2000" b="1" dirty="0">
                <a:latin typeface="Century Gothic" panose="020B0502020202020204" pitchFamily="34" charset="0"/>
              </a:rPr>
              <a:t>Общие сведения</a:t>
            </a:r>
          </a:p>
        </p:txBody>
      </p:sp>
      <p:sp>
        <p:nvSpPr>
          <p:cNvPr id="26630" name="Shape 217">
            <a:extLst>
              <a:ext uri="{FF2B5EF4-FFF2-40B4-BE49-F238E27FC236}">
                <a16:creationId xmlns:a16="http://schemas.microsoft.com/office/drawing/2014/main" id="{AF18C046-657B-AD41-B03C-4237726DE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870" y="848704"/>
            <a:ext cx="11235310" cy="478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3" tIns="32137" rIns="64293" bIns="32137"/>
          <a:lstStyle/>
          <a:p>
            <a:r>
              <a:rPr lang="ru-RU" sz="1400" dirty="0" smtClean="0"/>
              <a:t>Государственная </a:t>
            </a:r>
            <a:r>
              <a:rPr lang="ru-RU" sz="1400" dirty="0"/>
              <a:t>итоговая аттестация проводится в соответствии </a:t>
            </a:r>
            <a:r>
              <a:rPr lang="ru-RU" sz="1400" dirty="0" smtClean="0"/>
              <a:t>с</a:t>
            </a:r>
          </a:p>
          <a:p>
            <a:endParaRPr lang="ru-RU" sz="300" dirty="0"/>
          </a:p>
          <a:p>
            <a:r>
              <a:rPr lang="ru-RU" sz="1400" b="1" dirty="0">
                <a:solidFill>
                  <a:srgbClr val="004396"/>
                </a:solidFill>
                <a:latin typeface="Century Gothic" panose="020B0502020202020204" pitchFamily="34" charset="0"/>
              </a:rPr>
              <a:t>Приказом </a:t>
            </a:r>
            <a:r>
              <a:rPr lang="ru-RU" sz="1400" b="1" dirty="0" err="1" smtClean="0">
                <a:solidFill>
                  <a:srgbClr val="004396"/>
                </a:solidFill>
                <a:latin typeface="Century Gothic" panose="020B0502020202020204" pitchFamily="34" charset="0"/>
              </a:rPr>
              <a:t>Минпросвещения</a:t>
            </a:r>
            <a:r>
              <a:rPr lang="ru-RU" sz="1400" b="1" dirty="0" smtClean="0">
                <a:solidFill>
                  <a:srgbClr val="004396"/>
                </a:solidFill>
                <a:latin typeface="Century Gothic" panose="020B0502020202020204" pitchFamily="34" charset="0"/>
              </a:rPr>
              <a:t> </a:t>
            </a:r>
            <a:r>
              <a:rPr lang="ru-RU" sz="1400" b="1" dirty="0">
                <a:solidFill>
                  <a:srgbClr val="004396"/>
                </a:solidFill>
                <a:latin typeface="Century Gothic" panose="020B0502020202020204" pitchFamily="34" charset="0"/>
              </a:rPr>
              <a:t>России, </a:t>
            </a:r>
            <a:r>
              <a:rPr lang="ru-RU" sz="1400" b="1" dirty="0" err="1">
                <a:solidFill>
                  <a:srgbClr val="004396"/>
                </a:solidFill>
                <a:latin typeface="Century Gothic" panose="020B0502020202020204" pitchFamily="34" charset="0"/>
              </a:rPr>
              <a:t>Рособрнадзора</a:t>
            </a:r>
            <a:r>
              <a:rPr lang="ru-RU" sz="1400" b="1" dirty="0">
                <a:solidFill>
                  <a:srgbClr val="004396"/>
                </a:solidFill>
                <a:latin typeface="Century Gothic" panose="020B0502020202020204" pitchFamily="34" charset="0"/>
              </a:rPr>
              <a:t> № </a:t>
            </a:r>
            <a:r>
              <a:rPr lang="ru-RU" sz="1400" b="1" dirty="0" smtClean="0">
                <a:solidFill>
                  <a:srgbClr val="004396"/>
                </a:solidFill>
                <a:latin typeface="Century Gothic" panose="020B0502020202020204" pitchFamily="34" charset="0"/>
              </a:rPr>
              <a:t>189/1513 </a:t>
            </a:r>
            <a:r>
              <a:rPr lang="ru-RU" sz="1400" b="1" dirty="0">
                <a:solidFill>
                  <a:srgbClr val="004396"/>
                </a:solidFill>
                <a:latin typeface="Century Gothic" panose="020B0502020202020204" pitchFamily="34" charset="0"/>
              </a:rPr>
              <a:t>от 07.11.2018 г</a:t>
            </a:r>
            <a:r>
              <a:rPr lang="ru-RU" sz="1400" b="1" dirty="0" smtClean="0">
                <a:solidFill>
                  <a:srgbClr val="004396"/>
                </a:solidFill>
                <a:latin typeface="Century Gothic" panose="020B0502020202020204" pitchFamily="34" charset="0"/>
              </a:rPr>
              <a:t>.</a:t>
            </a:r>
          </a:p>
          <a:p>
            <a:r>
              <a:rPr lang="ru-RU" sz="1400" b="1" dirty="0" smtClean="0">
                <a:solidFill>
                  <a:srgbClr val="004396"/>
                </a:solidFill>
              </a:rPr>
              <a:t>«</a:t>
            </a:r>
            <a:r>
              <a:rPr lang="ru-RU" sz="1400" b="1" dirty="0">
                <a:solidFill>
                  <a:srgbClr val="004396"/>
                </a:solidFill>
              </a:rPr>
              <a:t>Об утверждении Порядка проведения государственной итоговой </a:t>
            </a:r>
            <a:r>
              <a:rPr lang="ru-RU" sz="1400" b="1" dirty="0" smtClean="0">
                <a:solidFill>
                  <a:srgbClr val="004396"/>
                </a:solidFill>
              </a:rPr>
              <a:t>аттестации</a:t>
            </a:r>
          </a:p>
          <a:p>
            <a:r>
              <a:rPr lang="ru-RU" sz="1400" b="1" dirty="0" smtClean="0">
                <a:solidFill>
                  <a:srgbClr val="004396"/>
                </a:solidFill>
              </a:rPr>
              <a:t>по </a:t>
            </a:r>
            <a:r>
              <a:rPr lang="ru-RU" sz="1400" b="1" dirty="0">
                <a:solidFill>
                  <a:srgbClr val="004396"/>
                </a:solidFill>
              </a:rPr>
              <a:t>образовательным программам </a:t>
            </a:r>
            <a:r>
              <a:rPr lang="ru-RU" sz="1400" b="1" dirty="0" smtClean="0">
                <a:solidFill>
                  <a:srgbClr val="004396"/>
                </a:solidFill>
              </a:rPr>
              <a:t>основного </a:t>
            </a:r>
            <a:r>
              <a:rPr lang="ru-RU" sz="1400" b="1" dirty="0">
                <a:solidFill>
                  <a:srgbClr val="004396"/>
                </a:solidFill>
              </a:rPr>
              <a:t>общего образования»</a:t>
            </a:r>
          </a:p>
          <a:p>
            <a:r>
              <a:rPr lang="ru-RU" sz="1400" dirty="0"/>
              <a:t> </a:t>
            </a:r>
          </a:p>
          <a:p>
            <a:r>
              <a:rPr lang="ru-RU" sz="1400" b="1" u="sng" dirty="0" smtClean="0"/>
              <a:t>Обязательные учебные предметы: </a:t>
            </a:r>
            <a:r>
              <a:rPr lang="ru-RU" sz="1400" b="1" dirty="0" smtClean="0"/>
              <a:t>русский язык </a:t>
            </a:r>
            <a:r>
              <a:rPr lang="ru-RU" sz="1400" b="1" dirty="0"/>
              <a:t>и </a:t>
            </a:r>
            <a:r>
              <a:rPr lang="ru-RU" sz="1400" b="1" dirty="0" smtClean="0"/>
              <a:t>математика</a:t>
            </a:r>
          </a:p>
          <a:p>
            <a:r>
              <a:rPr lang="ru-RU" sz="1400" b="1" u="sng" dirty="0" smtClean="0"/>
              <a:t>А также 2 учебных предмета </a:t>
            </a:r>
            <a:r>
              <a:rPr lang="ru-RU" sz="1400" b="1" u="sng" dirty="0"/>
              <a:t>по выбору: </a:t>
            </a:r>
            <a:r>
              <a:rPr lang="ru-RU" sz="1400" b="1" dirty="0"/>
              <a:t>физика, химия, биология, литература, география, история, обществознание, иностранные языки (английский, французский, немецкий и испанский языки), информатика и ИКТ.</a:t>
            </a:r>
          </a:p>
          <a:p>
            <a:endParaRPr lang="ru-RU" sz="1400" b="1" u="sng" dirty="0"/>
          </a:p>
          <a:p>
            <a:r>
              <a:rPr lang="ru-RU" sz="1400" dirty="0"/>
              <a:t>Для получения аттестата об основном общем образовании необходимо успешно пройти ГИА-9  по четырем учебным предметам. Для участников с ограниченными возможностями здоровья (ОВЗ), детей-инвалидов и инвалидов количество сдаваемых экзаменов по их желанию может быть сокращено до двух обязательных учебных предметов</a:t>
            </a:r>
            <a:r>
              <a:rPr lang="ru-RU" sz="1400" dirty="0" smtClean="0"/>
              <a:t>.</a:t>
            </a:r>
          </a:p>
          <a:p>
            <a:endParaRPr lang="ru-RU" sz="1400" dirty="0"/>
          </a:p>
          <a:p>
            <a:r>
              <a:rPr lang="ru-RU" sz="1400" b="1" u="sng" dirty="0"/>
              <a:t>ГИА-9 проводится в </a:t>
            </a:r>
            <a:r>
              <a:rPr lang="ru-RU" sz="1400" b="1" u="sng" dirty="0" smtClean="0"/>
              <a:t>форме</a:t>
            </a:r>
            <a:endParaRPr lang="ru-RU" sz="1400" dirty="0"/>
          </a:p>
          <a:p>
            <a:r>
              <a:rPr lang="ru-RU" sz="1400" dirty="0"/>
              <a:t>основного государственного экзамена (ОГЭ</a:t>
            </a:r>
            <a:r>
              <a:rPr lang="ru-RU" sz="1400" dirty="0" smtClean="0"/>
              <a:t>)</a:t>
            </a:r>
          </a:p>
          <a:p>
            <a:endParaRPr lang="ru-RU" sz="400" dirty="0"/>
          </a:p>
          <a:p>
            <a:r>
              <a:rPr lang="ru-RU" sz="1400" dirty="0" smtClean="0"/>
              <a:t>(</a:t>
            </a:r>
            <a:r>
              <a:rPr lang="ru-RU" sz="1400" dirty="0"/>
              <a:t>или) </a:t>
            </a:r>
          </a:p>
          <a:p>
            <a:endParaRPr lang="ru-RU" sz="400" dirty="0"/>
          </a:p>
          <a:p>
            <a:r>
              <a:rPr lang="ru-RU" sz="1400" dirty="0"/>
              <a:t>государственного выпускного экзамена (ГВЭ) для участников с ограниченными возможностями здоровья (ОВЗ), детей-инвалидов и инвалидов, обучающихся, освоивших образовательные программы среднего общего образования в специальных учебно- воспитательных учреждениях закрытого типа, а также в учреждениях, исполняющих наказание в виде лишения свободы</a:t>
            </a:r>
          </a:p>
          <a:p>
            <a:endParaRPr lang="ru-RU" sz="1400" b="1" u="sng" dirty="0"/>
          </a:p>
          <a:p>
            <a:r>
              <a:rPr lang="ru-RU" sz="1400" dirty="0"/>
              <a:t>К ГИА-9 допускаются обучающиеся, не имеющие академической задолженности, в полном объеме выполнившие учебный план или индивидуальный учебный план (имеющие годовые отметки по всем учебным предметам учебного плана за 9 класс не ниже удовлетворительных), а также  имеющие результат «зачет» за итоговое собеседование по русскому языку (итоговое собеседование).</a:t>
            </a:r>
          </a:p>
          <a:p>
            <a:endParaRPr lang="ru-RU" sz="1400" b="1" u="sng" dirty="0"/>
          </a:p>
          <a:p>
            <a:r>
              <a:rPr lang="ru-RU" sz="1400" b="1" i="1" dirty="0" smtClean="0"/>
              <a:t>Участники</a:t>
            </a:r>
            <a:r>
              <a:rPr lang="ru-RU" sz="1400" b="1" i="1" dirty="0"/>
              <a:t>, не прошедшие ГИА-9 в предыдущие годы, принимают участие в ГИА-9 по тем учебным предметам, по которым ранее был получен неудовлетворительный результат</a:t>
            </a:r>
            <a:r>
              <a:rPr lang="ru-RU" sz="1400" b="1" dirty="0"/>
              <a:t>.</a:t>
            </a:r>
          </a:p>
        </p:txBody>
      </p:sp>
      <p:sp>
        <p:nvSpPr>
          <p:cNvPr id="485" name="Прямоугольник 484">
            <a:extLst>
              <a:ext uri="{FF2B5EF4-FFF2-40B4-BE49-F238E27FC236}">
                <a16:creationId xmlns:a16="http://schemas.microsoft.com/office/drawing/2014/main" id="{4E2BA77C-4393-DD43-8AFF-64E293742EF1}"/>
              </a:ext>
            </a:extLst>
          </p:cNvPr>
          <p:cNvSpPr/>
          <p:nvPr/>
        </p:nvSpPr>
        <p:spPr>
          <a:xfrm>
            <a:off x="284586" y="302312"/>
            <a:ext cx="45719" cy="53319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1"/>
              </a:ext>
            </a:extLst>
          </a:blip>
          <a:srcRect/>
          <a:stretch>
            <a:fillRect/>
          </a:stretch>
        </p:blipFill>
        <p:spPr>
          <a:xfrm rot="-10800000" flipV="1">
            <a:off x="290070" y="3913852"/>
            <a:ext cx="136800" cy="227054"/>
          </a:xfrm>
          <a:prstGeom prst="rect">
            <a:avLst/>
          </a:prstGeom>
        </p:spPr>
      </p:pic>
      <p:pic>
        <p:nvPicPr>
          <p:cNvPr id="18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1"/>
              </a:ext>
            </a:extLst>
          </a:blip>
          <a:srcRect/>
          <a:stretch>
            <a:fillRect/>
          </a:stretch>
        </p:blipFill>
        <p:spPr>
          <a:xfrm rot="-10800000" flipV="1">
            <a:off x="293093" y="4482971"/>
            <a:ext cx="136800" cy="227054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32"/>
          <a:srcRect l="16135" t="32290" r="14630" b="33093"/>
          <a:stretch>
            <a:fillRect/>
          </a:stretch>
        </p:blipFill>
        <p:spPr>
          <a:xfrm>
            <a:off x="11043137" y="206256"/>
            <a:ext cx="1125416" cy="562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Рисунок 462">
            <a:extLst>
              <a:ext uri="{FF2B5EF4-FFF2-40B4-BE49-F238E27FC236}">
                <a16:creationId xmlns:a16="http://schemas.microsoft.com/office/drawing/2014/main" id="{8180481D-342F-0741-9CAE-FF3516779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784850"/>
            <a:ext cx="12192000" cy="1073150"/>
          </a:xfrm>
          <a:prstGeom prst="rect">
            <a:avLst/>
          </a:prstGeom>
        </p:spPr>
      </p:pic>
      <p:sp>
        <p:nvSpPr>
          <p:cNvPr id="26627" name="Shape 1538">
            <a:extLst>
              <a:ext uri="{FF2B5EF4-FFF2-40B4-BE49-F238E27FC236}">
                <a16:creationId xmlns:a16="http://schemas.microsoft.com/office/drawing/2014/main" id="{CD8F9107-5351-994E-B25D-BFEDC3352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305" y="344542"/>
            <a:ext cx="4057207" cy="448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3" tIns="32137" rIns="64293" bIns="32137"/>
          <a:lstStyle/>
          <a:p>
            <a:r>
              <a:rPr lang="ru-RU" sz="2000" b="1" dirty="0">
                <a:latin typeface="Century Gothic" panose="020B0502020202020204" pitchFamily="34" charset="0"/>
              </a:rPr>
              <a:t>Сроки проведения экзаменов</a:t>
            </a:r>
          </a:p>
        </p:txBody>
      </p:sp>
      <p:sp>
        <p:nvSpPr>
          <p:cNvPr id="26630" name="Shape 217">
            <a:extLst>
              <a:ext uri="{FF2B5EF4-FFF2-40B4-BE49-F238E27FC236}">
                <a16:creationId xmlns:a16="http://schemas.microsoft.com/office/drawing/2014/main" id="{AF18C046-657B-AD41-B03C-4237726DE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280" y="875869"/>
            <a:ext cx="11755935" cy="801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3" tIns="32137" rIns="64293" bIns="32137"/>
          <a:lstStyle/>
          <a:p>
            <a:r>
              <a:rPr lang="ru-RU" sz="1200" dirty="0"/>
              <a:t>Для проведения ОГЭ и ГВЭ предусматривается единое расписание экзаменов, продолжительность проведения экзаменов, требования к использованию средств </a:t>
            </a:r>
            <a:r>
              <a:rPr lang="ru-RU" sz="1200" dirty="0" smtClean="0"/>
              <a:t>обучения</a:t>
            </a:r>
          </a:p>
          <a:p>
            <a:r>
              <a:rPr lang="ru-RU" sz="1200" dirty="0" smtClean="0"/>
              <a:t>и </a:t>
            </a:r>
            <a:r>
              <a:rPr lang="ru-RU" sz="1200" dirty="0"/>
              <a:t>воспитания, используемых при проведении экзаменов, которые ежегодно утверждаются приказом Министерства просвещения РФ и Федеральной службы по </a:t>
            </a:r>
            <a:r>
              <a:rPr lang="ru-RU" sz="1200" dirty="0" smtClean="0"/>
              <a:t>надзору</a:t>
            </a:r>
          </a:p>
          <a:p>
            <a:r>
              <a:rPr lang="ru-RU" sz="1200" dirty="0" smtClean="0"/>
              <a:t>в </a:t>
            </a:r>
            <a:r>
              <a:rPr lang="ru-RU" sz="1200" dirty="0"/>
              <a:t>сфере образования и науки.</a:t>
            </a:r>
          </a:p>
          <a:p>
            <a:r>
              <a:rPr lang="ru-RU" sz="1200" dirty="0"/>
              <a:t>ГИА-9 проводится в досрочный, основной и дополнительный периоды. В каждом из периодов проведения ГИА-9 предусматриваются основные и резервные сроки.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4494" y="2258201"/>
            <a:ext cx="2069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Century Gothic" panose="020B0502020202020204" pitchFamily="34" charset="0"/>
              </a:rPr>
              <a:t>Основной период</a:t>
            </a:r>
            <a:endParaRPr lang="ru-RU" sz="1600" b="1" dirty="0">
              <a:latin typeface="Century Gothic" panose="020B0502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E2BA77C-4393-DD43-8AFF-64E293742EF1}"/>
              </a:ext>
            </a:extLst>
          </p:cNvPr>
          <p:cNvSpPr/>
          <p:nvPr/>
        </p:nvSpPr>
        <p:spPr>
          <a:xfrm>
            <a:off x="284586" y="302312"/>
            <a:ext cx="45719" cy="53319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134534" y="2010791"/>
            <a:ext cx="5893041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60667"/>
                </a:solidFill>
                <a:latin typeface="Century Gothic" panose="020B0502020202020204" pitchFamily="34" charset="0"/>
              </a:rPr>
              <a:t>Приказ </a:t>
            </a:r>
            <a:r>
              <a:rPr lang="ru-RU" sz="1400" b="1" dirty="0" err="1">
                <a:solidFill>
                  <a:srgbClr val="060667"/>
                </a:solidFill>
                <a:latin typeface="Century Gothic" panose="020B0502020202020204" pitchFamily="34" charset="0"/>
              </a:rPr>
              <a:t>Минпросвещения</a:t>
            </a:r>
            <a:r>
              <a:rPr lang="ru-RU" sz="1400" b="1" dirty="0">
                <a:solidFill>
                  <a:srgbClr val="060667"/>
                </a:solidFill>
                <a:latin typeface="Century Gothic" panose="020B0502020202020204" pitchFamily="34" charset="0"/>
              </a:rPr>
              <a:t> России, </a:t>
            </a:r>
            <a:r>
              <a:rPr lang="ru-RU" sz="1400" b="1" dirty="0" err="1" smtClean="0">
                <a:solidFill>
                  <a:srgbClr val="060667"/>
                </a:solidFill>
                <a:latin typeface="Century Gothic" panose="020B0502020202020204" pitchFamily="34" charset="0"/>
              </a:rPr>
              <a:t>Рособрнадзора</a:t>
            </a:r>
            <a:endParaRPr lang="ru-RU" sz="1400" b="1" dirty="0" smtClean="0">
              <a:solidFill>
                <a:srgbClr val="060667"/>
              </a:solidFill>
              <a:latin typeface="Century Gothic" panose="020B0502020202020204" pitchFamily="34" charset="0"/>
            </a:endParaRPr>
          </a:p>
          <a:p>
            <a:r>
              <a:rPr lang="ru-RU" sz="1400" b="1" dirty="0" smtClean="0">
                <a:solidFill>
                  <a:srgbClr val="060667"/>
                </a:solidFill>
                <a:latin typeface="Century Gothic" panose="020B0502020202020204" pitchFamily="34" charset="0"/>
              </a:rPr>
              <a:t>№</a:t>
            </a:r>
            <a:r>
              <a:rPr lang="ru-RU" sz="1400" b="1" dirty="0">
                <a:solidFill>
                  <a:srgbClr val="060667"/>
                </a:solidFill>
                <a:latin typeface="Century Gothic" panose="020B0502020202020204" pitchFamily="34" charset="0"/>
              </a:rPr>
              <a:t> </a:t>
            </a:r>
            <a:r>
              <a:rPr lang="ru-RU" sz="1400" b="1" dirty="0" smtClean="0">
                <a:solidFill>
                  <a:srgbClr val="060667"/>
                </a:solidFill>
                <a:latin typeface="Century Gothic" panose="020B0502020202020204" pitchFamily="34" charset="0"/>
              </a:rPr>
              <a:t>836/1481 </a:t>
            </a:r>
            <a:r>
              <a:rPr lang="ru-RU" sz="1400" b="1" dirty="0">
                <a:solidFill>
                  <a:srgbClr val="060667"/>
                </a:solidFill>
                <a:latin typeface="Century Gothic" panose="020B0502020202020204" pitchFamily="34" charset="0"/>
              </a:rPr>
              <a:t>от 17.11.2021 г.</a:t>
            </a:r>
          </a:p>
          <a:p>
            <a:r>
              <a:rPr lang="ru-RU" sz="1200" dirty="0"/>
              <a:t>«Об утверждении единого расписания и продолжительности проведения основного государственного экзамена по каждому учебному предмету, </a:t>
            </a:r>
            <a:r>
              <a:rPr lang="ru-RU" sz="1200" dirty="0" smtClean="0"/>
              <a:t>требований</a:t>
            </a:r>
          </a:p>
          <a:p>
            <a:r>
              <a:rPr lang="ru-RU" sz="1200" dirty="0" smtClean="0"/>
              <a:t>к </a:t>
            </a:r>
            <a:r>
              <a:rPr lang="ru-RU" sz="1200" dirty="0"/>
              <a:t>использованию средств обучения и воспитания при его проведении в 2022 году»</a:t>
            </a: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4"/>
          <a:srcRect l="16135" t="32290" r="14630" b="33093"/>
          <a:stretch>
            <a:fillRect/>
          </a:stretch>
        </p:blipFill>
        <p:spPr>
          <a:xfrm>
            <a:off x="11043137" y="206256"/>
            <a:ext cx="1125416" cy="56270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95999" y="3421715"/>
            <a:ext cx="3465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Century Gothic" panose="020B0502020202020204" pitchFamily="34" charset="0"/>
              </a:rPr>
              <a:t>Дополнительный период</a:t>
            </a:r>
            <a:endParaRPr lang="ru-RU" sz="16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571335"/>
              </p:ext>
            </p:extLst>
          </p:nvPr>
        </p:nvGraphicFramePr>
        <p:xfrm>
          <a:off x="416469" y="2676363"/>
          <a:ext cx="4704858" cy="4088130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937491">
                  <a:extLst>
                    <a:ext uri="{9D8B030D-6E8A-4147-A177-3AD203B41FA5}">
                      <a16:colId xmlns:a16="http://schemas.microsoft.com/office/drawing/2014/main" val="1120672123"/>
                    </a:ext>
                  </a:extLst>
                </a:gridCol>
                <a:gridCol w="3767367">
                  <a:extLst>
                    <a:ext uri="{9D8B030D-6E8A-4147-A177-3AD203B41FA5}">
                      <a16:colId xmlns:a16="http://schemas.microsoft.com/office/drawing/2014/main" val="3554756484"/>
                    </a:ext>
                  </a:extLst>
                </a:gridCol>
              </a:tblGrid>
              <a:tr h="282773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Century Gothic" panose="020B0502020202020204" pitchFamily="34" charset="0"/>
                        </a:rPr>
                        <a:t>19 и 20 мая</a:t>
                      </a: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</a:t>
                      </a:r>
                      <a:r>
                        <a:rPr lang="ru-RU" sz="1200" b="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языки</a:t>
                      </a:r>
                      <a:endParaRPr lang="ru-RU" sz="1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val="3491764776"/>
                  </a:ext>
                </a:extLst>
              </a:tr>
              <a:tr h="2827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effectLst/>
                          <a:latin typeface="Century Gothic" panose="020B0502020202020204" pitchFamily="34" charset="0"/>
                        </a:rPr>
                        <a:t>23 и 24 мая</a:t>
                      </a: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val="1863330383"/>
                  </a:ext>
                </a:extLst>
              </a:tr>
              <a:tr h="282773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Century Gothic" panose="020B0502020202020204" pitchFamily="34" charset="0"/>
                        </a:rPr>
                        <a:t>27 и 28 мая </a:t>
                      </a:r>
                      <a:endParaRPr lang="ru-RU" sz="105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val="739748982"/>
                  </a:ext>
                </a:extLst>
              </a:tr>
              <a:tr h="282773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Century Gothic" panose="020B0502020202020204" pitchFamily="34" charset="0"/>
                        </a:rPr>
                        <a:t>1 июня </a:t>
                      </a:r>
                      <a:endParaRPr lang="ru-RU" sz="105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История, физика, химия, биология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val="3530996346"/>
                  </a:ext>
                </a:extLst>
              </a:tr>
              <a:tr h="282773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Century Gothic" panose="020B0502020202020204" pitchFamily="34" charset="0"/>
                        </a:rPr>
                        <a:t>7 и 8 июня </a:t>
                      </a:r>
                      <a:endParaRPr lang="ru-RU" sz="105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val="669287283"/>
                  </a:ext>
                </a:extLst>
              </a:tr>
              <a:tr h="282773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Century Gothic" panose="020B0502020202020204" pitchFamily="34" charset="0"/>
                        </a:rPr>
                        <a:t>15 июня </a:t>
                      </a:r>
                      <a:endParaRPr lang="ru-RU" sz="105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Биология, информатика и ИКТ, география и химия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val="2160107970"/>
                  </a:ext>
                </a:extLst>
              </a:tr>
              <a:tr h="2827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effectLst/>
                          <a:latin typeface="Century Gothic" panose="020B0502020202020204" pitchFamily="34" charset="0"/>
                        </a:rPr>
                        <a:t>22 июня</a:t>
                      </a: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Литература, физика, информатика и ИКТ, география 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val="4159540056"/>
                  </a:ext>
                </a:extLst>
              </a:tr>
              <a:tr h="262331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effectLst/>
                          <a:latin typeface="Century Gothic" panose="020B0502020202020204" pitchFamily="34" charset="0"/>
                        </a:rPr>
                        <a:t>РЕЗЕРВНЫЕ СРОКИ ОСНОВНОГО ПЕРИОДА</a:t>
                      </a:r>
                    </a:p>
                  </a:txBody>
                  <a:tcPr marL="66675" marR="66675" marT="66675" marB="6667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0818887"/>
                  </a:ext>
                </a:extLst>
              </a:tr>
              <a:tr h="282773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Century Gothic" panose="020B0502020202020204" pitchFamily="34" charset="0"/>
                        </a:rPr>
                        <a:t>4 июля </a:t>
                      </a:r>
                      <a:endParaRPr lang="ru-RU" sz="105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+mn-lt"/>
                        </a:rPr>
                        <a:t>Все предметы, кроме русского языка и математики</a:t>
                      </a: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val="3986708737"/>
                  </a:ext>
                </a:extLst>
              </a:tr>
              <a:tr h="282773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Century Gothic" panose="020B0502020202020204" pitchFamily="34" charset="0"/>
                        </a:rPr>
                        <a:t>5 июля</a:t>
                      </a: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</a:rPr>
                        <a:t>Русский язык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val="2664537975"/>
                  </a:ext>
                </a:extLst>
              </a:tr>
              <a:tr h="282773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Century Gothic" panose="020B0502020202020204" pitchFamily="34" charset="0"/>
                        </a:rPr>
                        <a:t>6 июля </a:t>
                      </a:r>
                      <a:endParaRPr lang="ru-RU" sz="105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+mn-lt"/>
                        </a:rPr>
                        <a:t>Все предметы, кроме русского языка и математики</a:t>
                      </a: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val="1054382820"/>
                  </a:ext>
                </a:extLst>
              </a:tr>
              <a:tr h="2827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effectLst/>
                          <a:latin typeface="Century Gothic" panose="020B0502020202020204" pitchFamily="34" charset="0"/>
                        </a:rPr>
                        <a:t>7 июля</a:t>
                      </a:r>
                      <a:endParaRPr lang="ru-RU" sz="1050" dirty="0" smtClean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+mn-lt"/>
                        </a:rPr>
                        <a:t>Математика</a:t>
                      </a: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val="1960788327"/>
                  </a:ext>
                </a:extLst>
              </a:tr>
              <a:tr h="282773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Century Gothic" panose="020B0502020202020204" pitchFamily="34" charset="0"/>
                        </a:rPr>
                        <a:t>8 и 9 июля </a:t>
                      </a:r>
                      <a:endParaRPr lang="ru-RU" sz="105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</a:rPr>
                        <a:t>Все предметы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val="759791502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53402"/>
              </p:ext>
            </p:extLst>
          </p:nvPr>
        </p:nvGraphicFramePr>
        <p:xfrm>
          <a:off x="6173069" y="3853776"/>
          <a:ext cx="5854506" cy="2910717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1282225">
                  <a:extLst>
                    <a:ext uri="{9D8B030D-6E8A-4147-A177-3AD203B41FA5}">
                      <a16:colId xmlns:a16="http://schemas.microsoft.com/office/drawing/2014/main" val="1120672123"/>
                    </a:ext>
                  </a:extLst>
                </a:gridCol>
                <a:gridCol w="4572281">
                  <a:extLst>
                    <a:ext uri="{9D8B030D-6E8A-4147-A177-3AD203B41FA5}">
                      <a16:colId xmlns:a16="http://schemas.microsoft.com/office/drawing/2014/main" val="163776512"/>
                    </a:ext>
                  </a:extLst>
                </a:gridCol>
              </a:tblGrid>
              <a:tr h="2827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ru-RU" sz="1050" dirty="0" smtClean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сентября</a:t>
                      </a:r>
                      <a:endParaRPr lang="ru-RU" sz="105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91764776"/>
                  </a:ext>
                </a:extLst>
              </a:tr>
              <a:tr h="2827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lang="ru-RU" sz="1050" dirty="0" smtClean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сентября</a:t>
                      </a:r>
                      <a:endParaRPr lang="ru-RU" sz="105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язык</a:t>
                      </a:r>
                      <a:endParaRPr lang="ru-RU" sz="1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63330383"/>
                  </a:ext>
                </a:extLst>
              </a:tr>
              <a:tr h="2827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</a:t>
                      </a:r>
                      <a:r>
                        <a:rPr lang="ru-RU" sz="1050" dirty="0" smtClean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сентября</a:t>
                      </a:r>
                      <a:endParaRPr lang="ru-RU" sz="105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биология, физика, география</a:t>
                      </a:r>
                      <a:endParaRPr lang="ru-RU" sz="1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39748982"/>
                  </a:ext>
                </a:extLst>
              </a:tr>
              <a:tr h="2827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</a:t>
                      </a:r>
                      <a:r>
                        <a:rPr lang="ru-RU" sz="1050" dirty="0" smtClean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сентября</a:t>
                      </a:r>
                      <a:endParaRPr lang="ru-RU" sz="105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химия, информатика </a:t>
                      </a:r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ИКТ, литература, иностранные языки</a:t>
                      </a:r>
                      <a:endParaRPr lang="ru-RU" sz="1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0996346"/>
                  </a:ext>
                </a:extLst>
              </a:tr>
              <a:tr h="282773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effectLst/>
                          <a:latin typeface="Century Gothic" panose="020B0502020202020204" pitchFamily="34" charset="0"/>
                        </a:rPr>
                        <a:t>РЕЗЕРВНЫЕ СРОКИ ОСНОВНОГО ПЕРИОДА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349634"/>
                  </a:ext>
                </a:extLst>
              </a:tr>
              <a:tr h="2827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</a:t>
                      </a:r>
                      <a:r>
                        <a:rPr lang="ru-RU" sz="1050" dirty="0" smtClean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сентября</a:t>
                      </a:r>
                      <a:endParaRPr lang="ru-RU" sz="105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69287283"/>
                  </a:ext>
                </a:extLst>
              </a:tr>
              <a:tr h="2827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 сентября</a:t>
                      </a:r>
                      <a:endParaRPr lang="ru-RU" sz="105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60107970"/>
                  </a:ext>
                </a:extLst>
              </a:tr>
              <a:tr h="2827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 </a:t>
                      </a:r>
                      <a:r>
                        <a:rPr lang="ru-RU" sz="1050" dirty="0" smtClean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сентября</a:t>
                      </a:r>
                      <a:endParaRPr lang="ru-RU" sz="105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 предметы,</a:t>
                      </a:r>
                      <a:r>
                        <a:rPr lang="ru-RU" sz="1200" i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i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кроме </a:t>
                      </a:r>
                      <a:r>
                        <a:rPr lang="ru-RU" sz="12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русского языка и </a:t>
                      </a:r>
                      <a:r>
                        <a:rPr lang="ru-RU" sz="1200" i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математики</a:t>
                      </a:r>
                      <a:endParaRPr lang="ru-RU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59540056"/>
                  </a:ext>
                </a:extLst>
              </a:tr>
              <a:tr h="2827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 </a:t>
                      </a:r>
                      <a:r>
                        <a:rPr lang="ru-RU" sz="1050" dirty="0" smtClean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сентября</a:t>
                      </a:r>
                      <a:endParaRPr lang="ru-RU" sz="105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 предметы,</a:t>
                      </a:r>
                      <a:r>
                        <a:rPr lang="ru-RU" sz="1200" i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i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кроме </a:t>
                      </a:r>
                      <a:r>
                        <a:rPr lang="ru-RU" sz="120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русского языка и </a:t>
                      </a:r>
                      <a:r>
                        <a:rPr lang="ru-RU" sz="1200" i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математики</a:t>
                      </a:r>
                      <a:endParaRPr lang="ru-RU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86708737"/>
                  </a:ext>
                </a:extLst>
              </a:tr>
              <a:tr h="2827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 </a:t>
                      </a:r>
                      <a:r>
                        <a:rPr lang="ru-RU" sz="1050" dirty="0" smtClean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сентября</a:t>
                      </a:r>
                      <a:endParaRPr lang="ru-RU" sz="105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 предметы</a:t>
                      </a:r>
                      <a:endParaRPr lang="ru-RU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64537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057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621072F-533A-8E4B-9E34-ADE8898733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24666" y="2716823"/>
            <a:ext cx="7760715" cy="414117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4586" y="1194572"/>
            <a:ext cx="1160877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u="sng" dirty="0"/>
              <a:t>Подача заявления на участие в ГИА-9 осуществляется в электронном виде</a:t>
            </a:r>
            <a:r>
              <a:rPr lang="ru-RU" sz="1200" b="1" dirty="0"/>
              <a:t> через личный кабинет </a:t>
            </a:r>
            <a:r>
              <a:rPr lang="ru-RU" sz="1200" b="1" dirty="0" smtClean="0"/>
              <a:t>участника</a:t>
            </a:r>
            <a:endParaRPr lang="ru-RU" sz="1200" dirty="0"/>
          </a:p>
          <a:p>
            <a:r>
              <a:rPr lang="ru-RU" sz="1200" dirty="0" smtClean="0"/>
              <a:t>на </a:t>
            </a:r>
            <a:r>
              <a:rPr lang="ru-RU" sz="1200" dirty="0"/>
              <a:t>Официальном портале Мэра и Правительства Москвы </a:t>
            </a:r>
            <a:r>
              <a:rPr lang="ru-RU" sz="1200" b="1" dirty="0"/>
              <a:t>(mos.ru)</a:t>
            </a:r>
            <a:r>
              <a:rPr lang="ru-RU" sz="1200" dirty="0"/>
              <a:t> (Портал) с любого электронного устройства с доступом в сети Интернет.</a:t>
            </a:r>
          </a:p>
          <a:p>
            <a:endParaRPr lang="ru-RU" sz="1200" dirty="0" smtClean="0"/>
          </a:p>
          <a:p>
            <a:r>
              <a:rPr lang="ru-RU" sz="1200" dirty="0" smtClean="0"/>
              <a:t>Родители </a:t>
            </a:r>
            <a:r>
              <a:rPr lang="ru-RU" sz="1200" dirty="0"/>
              <a:t>(законные представители) могут подать заявление на участие в ГИА-9 при подтверждении родства (представительства) между участником и родителем (законным представителем) с помощью Систем межведомственного взаимодействия (данная информация фиксируется в разделе «Моя семья» в личном кабинете родителя (законного представителя) на Портале.</a:t>
            </a:r>
          </a:p>
          <a:p>
            <a:endParaRPr lang="ru-RU" sz="1200" b="1" dirty="0" smtClean="0"/>
          </a:p>
          <a:p>
            <a:r>
              <a:rPr lang="ru-RU" sz="1200" b="1" dirty="0" smtClean="0"/>
              <a:t>При </a:t>
            </a:r>
            <a:r>
              <a:rPr lang="ru-RU" sz="1200" b="1" dirty="0"/>
              <a:t>подаче заявления на участие в ГИА-9 необходимо указать четыре экзамена: обязательные учебные предметы и два учебных предмета по выбору участников ГИА-9. </a:t>
            </a:r>
            <a:r>
              <a:rPr lang="ru-RU" sz="1200" dirty="0"/>
              <a:t>Участники с ОВЗ, дети-инвалиды и инвалиды могут по своему желанию указать только экзамены по обязательным учебным предметам.</a:t>
            </a:r>
            <a:endParaRPr lang="ru-RU" sz="1200" b="1" dirty="0"/>
          </a:p>
          <a:p>
            <a:r>
              <a:rPr lang="ru-RU" sz="1200" b="1" dirty="0"/>
              <a:t>Регистрация или отзыв заявлений</a:t>
            </a:r>
            <a:r>
              <a:rPr lang="ru-RU" sz="1200" dirty="0"/>
              <a:t> на участие в ГИА-9, внесение изменений в ранее поданное заявление на участие в ГИА-9, </a:t>
            </a:r>
            <a:r>
              <a:rPr lang="ru-RU" sz="1200" dirty="0" smtClean="0"/>
              <a:t>осуществляется</a:t>
            </a:r>
          </a:p>
          <a:p>
            <a:r>
              <a:rPr lang="ru-RU" sz="1200" b="1" u="sng" dirty="0" smtClean="0"/>
              <a:t>до </a:t>
            </a:r>
            <a:r>
              <a:rPr lang="ru-RU" sz="1200" b="1" u="sng" dirty="0"/>
              <a:t>1 марта 2022 года включительно</a:t>
            </a:r>
            <a:r>
              <a:rPr lang="ru-RU" sz="1200" b="1" dirty="0"/>
              <a:t>.</a:t>
            </a:r>
            <a:endParaRPr lang="ru-RU" sz="1100" dirty="0"/>
          </a:p>
          <a:p>
            <a:r>
              <a:rPr lang="ru-RU" sz="1200" dirty="0"/>
              <a:t> </a:t>
            </a:r>
          </a:p>
          <a:p>
            <a:r>
              <a:rPr lang="ru-RU" sz="1200" dirty="0"/>
              <a:t>После регистрации на участие в ГИА-9 </a:t>
            </a:r>
            <a:r>
              <a:rPr lang="ru-RU" sz="1200" b="1" u="sng" dirty="0"/>
              <a:t>не позднее чем за 2 недели </a:t>
            </a:r>
            <a:r>
              <a:rPr lang="ru-RU" sz="1200" u="sng" dirty="0"/>
              <a:t>до начала экзаменов</a:t>
            </a:r>
            <a:r>
              <a:rPr lang="ru-RU" sz="1200" dirty="0"/>
              <a:t> в </a:t>
            </a:r>
            <a:r>
              <a:rPr lang="ru-RU" sz="1200" b="1" dirty="0"/>
              <a:t>личный кабинет на Портале направляются </a:t>
            </a:r>
            <a:r>
              <a:rPr lang="ru-RU" sz="1200" b="1" u="sng" dirty="0"/>
              <a:t>уведомления на каждый </a:t>
            </a:r>
            <a:r>
              <a:rPr lang="ru-RU" sz="1200" b="1" u="sng" dirty="0" smtClean="0"/>
              <a:t>экзамен</a:t>
            </a:r>
            <a:endParaRPr lang="ru-RU" sz="1200" b="1" dirty="0"/>
          </a:p>
          <a:p>
            <a:r>
              <a:rPr lang="ru-RU" sz="1200" b="1" dirty="0" smtClean="0"/>
              <a:t>с </a:t>
            </a:r>
            <a:r>
              <a:rPr lang="ru-RU" sz="1200" b="1" dirty="0"/>
              <a:t>указанием даты и времени начала экзамена, адреса места проведения экзамена, кода регистрации, необходимого для получения результатов на Портале.</a:t>
            </a:r>
            <a:endParaRPr lang="ru-RU" sz="1200" dirty="0"/>
          </a:p>
          <a:p>
            <a:r>
              <a:rPr lang="ru-RU" sz="1200" b="1" dirty="0"/>
              <a:t> </a:t>
            </a:r>
            <a:endParaRPr lang="ru-RU" sz="1200" dirty="0"/>
          </a:p>
          <a:p>
            <a:r>
              <a:rPr lang="ru-RU" sz="1200" b="1" u="sng" dirty="0"/>
              <a:t>После 1 марта 2022 года участники вправе подать заявления</a:t>
            </a:r>
            <a:r>
              <a:rPr lang="ru-RU" sz="1200" dirty="0"/>
              <a:t> на участие в ГИА-9, изменить (дополнить) перечень указанных в заявлениях экзаменов,  </a:t>
            </a:r>
            <a:endParaRPr lang="ru-RU" sz="1200" dirty="0" smtClean="0"/>
          </a:p>
          <a:p>
            <a:r>
              <a:rPr lang="ru-RU" sz="1200" dirty="0" smtClean="0"/>
              <a:t>форму   </a:t>
            </a:r>
            <a:r>
              <a:rPr lang="ru-RU" sz="1200" dirty="0"/>
              <a:t>и   (или)   сроки   участия ГИА-9 </a:t>
            </a:r>
            <a:r>
              <a:rPr lang="ru-RU" sz="1200" b="1" dirty="0"/>
              <a:t>только   при   наличии   у   них   уважительных   причин</a:t>
            </a:r>
            <a:r>
              <a:rPr lang="ru-RU" sz="1200" dirty="0"/>
              <a:t>   (болезни   или   иных обстоятельств), </a:t>
            </a:r>
            <a:r>
              <a:rPr lang="ru-RU" sz="1200" b="1" dirty="0"/>
              <a:t>подтвержденных </a:t>
            </a:r>
            <a:r>
              <a:rPr lang="ru-RU" sz="1200" b="1" dirty="0" smtClean="0"/>
              <a:t>документально</a:t>
            </a:r>
            <a:r>
              <a:rPr lang="ru-RU" sz="1200" dirty="0" smtClean="0"/>
              <a:t>.</a:t>
            </a:r>
          </a:p>
          <a:p>
            <a:r>
              <a:rPr lang="ru-RU" sz="1200" dirty="0" smtClean="0"/>
              <a:t>В </a:t>
            </a:r>
            <a:r>
              <a:rPr lang="ru-RU" sz="1200" dirty="0"/>
              <a:t>этом случае участники подают заявления в государственную экзаменационную комиссию города Москвы для проведения ГИА-9 (ГЭК) </a:t>
            </a:r>
            <a:r>
              <a:rPr lang="ru-RU" sz="1200" b="1" dirty="0"/>
              <a:t>не позднее чем за две </a:t>
            </a:r>
            <a:r>
              <a:rPr lang="ru-RU" sz="1200" b="1" dirty="0" smtClean="0"/>
              <a:t>недели</a:t>
            </a:r>
          </a:p>
          <a:p>
            <a:r>
              <a:rPr lang="ru-RU" sz="1200" dirty="0" smtClean="0"/>
              <a:t>до </a:t>
            </a:r>
            <a:r>
              <a:rPr lang="ru-RU" sz="1200" dirty="0"/>
              <a:t>начала соответствующих экзаменов.</a:t>
            </a:r>
          </a:p>
          <a:p>
            <a:r>
              <a:rPr lang="ru-RU" sz="1200" dirty="0"/>
              <a:t> </a:t>
            </a:r>
          </a:p>
          <a:p>
            <a:r>
              <a:rPr lang="ru-RU" sz="1200" b="1" dirty="0"/>
              <a:t>Схема подачи документов в общественную приёмную ГЭК и образцы заявлений размещаются на официальном сайте РЦОИ (</a:t>
            </a:r>
            <a:r>
              <a:rPr lang="ru-RU" sz="1200" b="1" dirty="0" smtClean="0"/>
              <a:t>rcoi.mcko.ru)</a:t>
            </a:r>
          </a:p>
          <a:p>
            <a:r>
              <a:rPr lang="ru-RU" sz="1200" b="1" dirty="0" smtClean="0"/>
              <a:t>в </a:t>
            </a:r>
            <a:r>
              <a:rPr lang="ru-RU" sz="1200" b="1" dirty="0"/>
              <a:t>разделе «Общественная приемная ГЭК/ГИА-9».  </a:t>
            </a:r>
          </a:p>
          <a:p>
            <a:r>
              <a:rPr lang="ru-RU" sz="1200" dirty="0"/>
              <a:t>Общественная приёмная РЦОИ располагается по адресу: город Москва, Семёновская пл., д.4.</a:t>
            </a:r>
          </a:p>
          <a:p>
            <a:endParaRPr lang="ru-RU" sz="1200" b="1" dirty="0"/>
          </a:p>
          <a:p>
            <a:r>
              <a:rPr lang="ru-RU" sz="1400" b="1" u="sng" dirty="0" smtClean="0"/>
              <a:t>Особый </a:t>
            </a:r>
            <a:r>
              <a:rPr lang="ru-RU" sz="1400" b="1" u="sng" dirty="0"/>
              <a:t>порядок подачи заявления на участие в ГИА-9</a:t>
            </a:r>
            <a:endParaRPr lang="ru-RU" sz="1200" u="sng" dirty="0"/>
          </a:p>
          <a:p>
            <a:r>
              <a:rPr lang="ru-RU" sz="1200" b="1" dirty="0"/>
              <a:t>Для участников и (или) их родителей</a:t>
            </a:r>
            <a:r>
              <a:rPr lang="ru-RU" sz="1200" dirty="0"/>
              <a:t> (законных представителей), </a:t>
            </a:r>
            <a:r>
              <a:rPr lang="ru-RU" sz="1200" b="1" dirty="0"/>
              <a:t>не имеющих доступа к личному кабинету на Портале</a:t>
            </a:r>
            <a:r>
              <a:rPr lang="ru-RU" sz="1200" dirty="0"/>
              <a:t> по техническим или иным причинам, а также уполномоченных лиц на подачу заявления на участие в ГИА-9, предусматривается </a:t>
            </a:r>
            <a:r>
              <a:rPr lang="ru-RU" sz="1200" b="1" dirty="0"/>
              <a:t>возможность подачи заявления на бумажном  носителе в общественной приёмной РЦОИ.</a:t>
            </a:r>
            <a:endParaRPr lang="ru-RU" sz="12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E2BA77C-4393-DD43-8AFF-64E293742EF1}"/>
              </a:ext>
            </a:extLst>
          </p:cNvPr>
          <p:cNvSpPr/>
          <p:nvPr/>
        </p:nvSpPr>
        <p:spPr>
          <a:xfrm>
            <a:off x="284586" y="302312"/>
            <a:ext cx="45719" cy="53319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08333" y="368854"/>
            <a:ext cx="4412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ts val="1200"/>
              <a:tabLst>
                <a:tab pos="963295" algn="l"/>
              </a:tabLst>
            </a:pPr>
            <a:r>
              <a:rPr lang="ru-RU" sz="2000" b="1" kern="0" dirty="0">
                <a:latin typeface="Century Gothic" panose="020B0502020202020204" pitchFamily="34" charset="0"/>
                <a:ea typeface="Times New Roman" panose="02020603050405020304" pitchFamily="18" charset="0"/>
              </a:rPr>
              <a:t>Регистрация</a:t>
            </a:r>
            <a:r>
              <a:rPr lang="ru-RU" sz="2000" b="1" kern="0" spc="-5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latin typeface="Century Gothic" panose="020B0502020202020204" pitchFamily="34" charset="0"/>
                <a:ea typeface="Times New Roman" panose="02020603050405020304" pitchFamily="18" charset="0"/>
              </a:rPr>
              <a:t>на</a:t>
            </a:r>
            <a:r>
              <a:rPr lang="ru-RU" sz="2000" b="1" kern="0" spc="-5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latin typeface="Century Gothic" panose="020B0502020202020204" pitchFamily="34" charset="0"/>
                <a:ea typeface="Times New Roman" panose="02020603050405020304" pitchFamily="18" charset="0"/>
              </a:rPr>
              <a:t>участие</a:t>
            </a:r>
            <a:r>
              <a:rPr lang="ru-RU" sz="2000" b="1" kern="0" spc="-10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latin typeface="Century Gothic" panose="020B0502020202020204" pitchFamily="34" charset="0"/>
                <a:ea typeface="Times New Roman" panose="02020603050405020304" pitchFamily="18" charset="0"/>
              </a:rPr>
              <a:t>в</a:t>
            </a:r>
            <a:r>
              <a:rPr lang="ru-RU" sz="2000" b="1" kern="0" spc="-10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ГИА-9</a:t>
            </a:r>
            <a:endParaRPr lang="ru-RU" sz="2000" b="1" kern="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l="16135" t="32290" r="14630" b="33093"/>
          <a:stretch>
            <a:fillRect/>
          </a:stretch>
        </p:blipFill>
        <p:spPr>
          <a:xfrm>
            <a:off x="11043137" y="206256"/>
            <a:ext cx="1125416" cy="56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27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621072F-533A-8E4B-9E34-ADE8898733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24666" y="2716823"/>
            <a:ext cx="7760715" cy="414117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27892" y="1654444"/>
            <a:ext cx="114681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4295">
              <a:spcAft>
                <a:spcPts val="0"/>
              </a:spcAft>
            </a:pPr>
            <a:r>
              <a:rPr lang="ru-RU" sz="1400" b="1" dirty="0">
                <a:ea typeface="Times New Roman" panose="02020603050405020304" pitchFamily="18" charset="0"/>
              </a:rPr>
              <a:t>Для организации специальных условий при проведении экзаменов</a:t>
            </a:r>
            <a:r>
              <a:rPr lang="ru-RU" sz="1400" dirty="0">
                <a:ea typeface="Times New Roman" panose="02020603050405020304" pitchFamily="18" charset="0"/>
              </a:rPr>
              <a:t> участнику</a:t>
            </a:r>
            <a:r>
              <a:rPr lang="ru-RU" sz="1400" spc="5" dirty="0">
                <a:ea typeface="Times New Roman" panose="02020603050405020304" pitchFamily="18" charset="0"/>
              </a:rPr>
              <a:t> </a:t>
            </a:r>
            <a:r>
              <a:rPr lang="ru-RU" sz="1400" dirty="0">
                <a:ea typeface="Times New Roman" panose="02020603050405020304" pitchFamily="18" charset="0"/>
              </a:rPr>
              <a:t>или родителю (законному </a:t>
            </a:r>
            <a:r>
              <a:rPr lang="ru-RU" sz="1400" dirty="0" smtClean="0">
                <a:ea typeface="Times New Roman" panose="02020603050405020304" pitchFamily="18" charset="0"/>
              </a:rPr>
              <a:t>представителю)</a:t>
            </a:r>
          </a:p>
          <a:p>
            <a:pPr marR="74295">
              <a:spcAft>
                <a:spcPts val="0"/>
              </a:spcAft>
            </a:pPr>
            <a:r>
              <a:rPr lang="ru-RU" sz="1400" b="1" dirty="0" smtClean="0">
                <a:ea typeface="Times New Roman" panose="02020603050405020304" pitchFamily="18" charset="0"/>
              </a:rPr>
              <a:t>необходимо </a:t>
            </a:r>
            <a:r>
              <a:rPr lang="ru-RU" sz="1400" b="1" dirty="0">
                <a:ea typeface="Times New Roman" panose="02020603050405020304" pitchFamily="18" charset="0"/>
              </a:rPr>
              <a:t>при подаче заявления на Портале указать</a:t>
            </a:r>
            <a:r>
              <a:rPr lang="ru-RU" sz="1400" b="1" spc="5" dirty="0">
                <a:ea typeface="Times New Roman" panose="02020603050405020304" pitchFamily="18" charset="0"/>
              </a:rPr>
              <a:t> </a:t>
            </a:r>
            <a:r>
              <a:rPr lang="ru-RU" sz="1400" b="1" dirty="0">
                <a:ea typeface="Times New Roman" panose="02020603050405020304" pitchFamily="18" charset="0"/>
              </a:rPr>
              <a:t>номер</a:t>
            </a:r>
            <a:r>
              <a:rPr lang="ru-RU" sz="1400" b="1" spc="5" dirty="0">
                <a:ea typeface="Times New Roman" panose="02020603050405020304" pitchFamily="18" charset="0"/>
              </a:rPr>
              <a:t> </a:t>
            </a:r>
            <a:r>
              <a:rPr lang="ru-RU" sz="1400" b="1" dirty="0">
                <a:ea typeface="Times New Roman" panose="02020603050405020304" pitchFamily="18" charset="0"/>
              </a:rPr>
              <a:t>и</a:t>
            </a:r>
            <a:r>
              <a:rPr lang="ru-RU" sz="1400" b="1" spc="5" dirty="0">
                <a:ea typeface="Times New Roman" panose="02020603050405020304" pitchFamily="18" charset="0"/>
              </a:rPr>
              <a:t> </a:t>
            </a:r>
            <a:r>
              <a:rPr lang="ru-RU" sz="1400" b="1" dirty="0">
                <a:ea typeface="Times New Roman" panose="02020603050405020304" pitchFamily="18" charset="0"/>
              </a:rPr>
              <a:t>дату</a:t>
            </a:r>
            <a:r>
              <a:rPr lang="ru-RU" sz="1400" b="1" spc="5" dirty="0">
                <a:ea typeface="Times New Roman" panose="02020603050405020304" pitchFamily="18" charset="0"/>
              </a:rPr>
              <a:t> </a:t>
            </a:r>
            <a:r>
              <a:rPr lang="ru-RU" sz="1400" b="1" dirty="0">
                <a:ea typeface="Times New Roman" panose="02020603050405020304" pitchFamily="18" charset="0"/>
              </a:rPr>
              <a:t>выдачи</a:t>
            </a:r>
            <a:r>
              <a:rPr lang="ru-RU" sz="1400" b="1" spc="5" dirty="0">
                <a:ea typeface="Times New Roman" panose="02020603050405020304" pitchFamily="18" charset="0"/>
              </a:rPr>
              <a:t> </a:t>
            </a:r>
            <a:r>
              <a:rPr lang="ru-RU" sz="1400" b="1" dirty="0" smtClean="0">
                <a:ea typeface="Times New Roman" panose="02020603050405020304" pitchFamily="18" charset="0"/>
              </a:rPr>
              <a:t>документа:</a:t>
            </a:r>
            <a:endParaRPr lang="ru-RU" sz="1400" spc="5" dirty="0" smtClean="0">
              <a:ea typeface="Times New Roman" panose="02020603050405020304" pitchFamily="18" charset="0"/>
            </a:endParaRPr>
          </a:p>
          <a:p>
            <a:pPr marR="74295">
              <a:spcAft>
                <a:spcPts val="0"/>
              </a:spcAft>
            </a:pPr>
            <a:r>
              <a:rPr lang="ru-RU" sz="1400" b="1" u="sng" dirty="0" smtClean="0">
                <a:ea typeface="Times New Roman" panose="02020603050405020304" pitchFamily="18" charset="0"/>
              </a:rPr>
              <a:t>заключения</a:t>
            </a:r>
            <a:r>
              <a:rPr lang="ru-RU" sz="1400" b="1" u="sng" spc="5" dirty="0" smtClean="0">
                <a:ea typeface="Times New Roman" panose="02020603050405020304" pitchFamily="18" charset="0"/>
              </a:rPr>
              <a:t> </a:t>
            </a:r>
            <a:r>
              <a:rPr lang="ru-RU" sz="1400" b="1" u="sng" dirty="0">
                <a:ea typeface="Times New Roman" panose="02020603050405020304" pitchFamily="18" charset="0"/>
              </a:rPr>
              <a:t>Центральной</a:t>
            </a:r>
            <a:r>
              <a:rPr lang="ru-RU" sz="1400" b="1" u="sng" spc="5" dirty="0">
                <a:ea typeface="Times New Roman" panose="02020603050405020304" pitchFamily="18" charset="0"/>
              </a:rPr>
              <a:t> </a:t>
            </a:r>
            <a:r>
              <a:rPr lang="ru-RU" sz="1400" b="1" u="sng" dirty="0">
                <a:ea typeface="Times New Roman" panose="02020603050405020304" pitchFamily="18" charset="0"/>
              </a:rPr>
              <a:t>психолого-медико-педагогической</a:t>
            </a:r>
            <a:r>
              <a:rPr lang="ru-RU" sz="1400" b="1" u="sng" spc="5" dirty="0">
                <a:ea typeface="Times New Roman" panose="02020603050405020304" pitchFamily="18" charset="0"/>
              </a:rPr>
              <a:t> </a:t>
            </a:r>
            <a:r>
              <a:rPr lang="ru-RU" sz="1400" b="1" u="sng" dirty="0">
                <a:ea typeface="Times New Roman" panose="02020603050405020304" pitchFamily="18" charset="0"/>
              </a:rPr>
              <a:t>комиссии</a:t>
            </a:r>
            <a:r>
              <a:rPr lang="ru-RU" sz="1400" b="1" u="sng" spc="-5" dirty="0">
                <a:ea typeface="Times New Roman" panose="02020603050405020304" pitchFamily="18" charset="0"/>
              </a:rPr>
              <a:t> </a:t>
            </a:r>
            <a:r>
              <a:rPr lang="ru-RU" sz="1400" b="1" u="sng" dirty="0">
                <a:ea typeface="Times New Roman" panose="02020603050405020304" pitchFamily="18" charset="0"/>
              </a:rPr>
              <a:t>города</a:t>
            </a:r>
            <a:r>
              <a:rPr lang="ru-RU" sz="1400" b="1" u="sng" spc="-10" dirty="0">
                <a:ea typeface="Times New Roman" panose="02020603050405020304" pitchFamily="18" charset="0"/>
              </a:rPr>
              <a:t> </a:t>
            </a:r>
            <a:r>
              <a:rPr lang="ru-RU" sz="1400" b="1" u="sng" dirty="0">
                <a:ea typeface="Times New Roman" panose="02020603050405020304" pitchFamily="18" charset="0"/>
              </a:rPr>
              <a:t>Москвы</a:t>
            </a:r>
            <a:r>
              <a:rPr lang="ru-RU" sz="1400" b="1" u="sng" spc="-10" dirty="0">
                <a:ea typeface="Times New Roman" panose="02020603050405020304" pitchFamily="18" charset="0"/>
              </a:rPr>
              <a:t> </a:t>
            </a:r>
            <a:r>
              <a:rPr lang="ru-RU" sz="1400" b="1" u="sng" dirty="0">
                <a:ea typeface="Times New Roman" panose="02020603050405020304" pitchFamily="18" charset="0"/>
              </a:rPr>
              <a:t>(ЦПМПК)</a:t>
            </a:r>
            <a:r>
              <a:rPr lang="ru-RU" sz="1400" b="1" u="sng" spc="-5" dirty="0">
                <a:ea typeface="Times New Roman" panose="02020603050405020304" pitchFamily="18" charset="0"/>
              </a:rPr>
              <a:t> </a:t>
            </a:r>
            <a:r>
              <a:rPr lang="ru-RU" sz="1400" b="1" u="sng" dirty="0">
                <a:ea typeface="Times New Roman" panose="02020603050405020304" pitchFamily="18" charset="0"/>
              </a:rPr>
              <a:t>и/или справки об</a:t>
            </a:r>
            <a:r>
              <a:rPr lang="ru-RU" sz="1400" b="1" u="sng" spc="5" dirty="0">
                <a:ea typeface="Times New Roman" panose="02020603050405020304" pitchFamily="18" charset="0"/>
              </a:rPr>
              <a:t> </a:t>
            </a:r>
            <a:r>
              <a:rPr lang="ru-RU" sz="1400" b="1" u="sng" dirty="0">
                <a:ea typeface="Times New Roman" panose="02020603050405020304" pitchFamily="18" charset="0"/>
              </a:rPr>
              <a:t>установлении</a:t>
            </a:r>
            <a:r>
              <a:rPr lang="ru-RU" sz="1400" b="1" u="sng" spc="-5" dirty="0">
                <a:ea typeface="Times New Roman" panose="02020603050405020304" pitchFamily="18" charset="0"/>
              </a:rPr>
              <a:t> </a:t>
            </a:r>
            <a:r>
              <a:rPr lang="ru-RU" sz="1400" b="1" u="sng" dirty="0">
                <a:ea typeface="Times New Roman" panose="02020603050405020304" pitchFamily="18" charset="0"/>
              </a:rPr>
              <a:t>инвалидности.</a:t>
            </a:r>
            <a:endParaRPr lang="ru-RU" sz="1400" dirty="0">
              <a:ea typeface="Times New Roman" panose="02020603050405020304" pitchFamily="18" charset="0"/>
            </a:endParaRPr>
          </a:p>
          <a:p>
            <a:pPr marR="73660">
              <a:spcAft>
                <a:spcPts val="0"/>
              </a:spcAft>
            </a:pPr>
            <a:endParaRPr lang="ru-RU" sz="1400" b="1" dirty="0" smtClean="0">
              <a:ea typeface="Times New Roman" panose="02020603050405020304" pitchFamily="18" charset="0"/>
            </a:endParaRPr>
          </a:p>
          <a:p>
            <a:pPr marR="73660">
              <a:spcAft>
                <a:spcPts val="0"/>
              </a:spcAft>
            </a:pPr>
            <a:r>
              <a:rPr lang="ru-RU" sz="1400" b="1" dirty="0" smtClean="0">
                <a:ea typeface="Times New Roman" panose="02020603050405020304" pitchFamily="18" charset="0"/>
              </a:rPr>
              <a:t>Обратите</a:t>
            </a:r>
            <a:r>
              <a:rPr lang="ru-RU" sz="1400" b="1" spc="5" dirty="0" smtClean="0">
                <a:ea typeface="Times New Roman" panose="02020603050405020304" pitchFamily="18" charset="0"/>
              </a:rPr>
              <a:t> </a:t>
            </a:r>
            <a:r>
              <a:rPr lang="ru-RU" sz="1400" b="1" dirty="0">
                <a:ea typeface="Times New Roman" panose="02020603050405020304" pitchFamily="18" charset="0"/>
              </a:rPr>
              <a:t>внимание!</a:t>
            </a:r>
            <a:r>
              <a:rPr lang="ru-RU" sz="1400" b="1" spc="5" dirty="0">
                <a:ea typeface="Times New Roman" panose="02020603050405020304" pitchFamily="18" charset="0"/>
              </a:rPr>
              <a:t> </a:t>
            </a:r>
            <a:r>
              <a:rPr lang="ru-RU" sz="1400" dirty="0">
                <a:ea typeface="Times New Roman" panose="02020603050405020304" pitchFamily="18" charset="0"/>
              </a:rPr>
              <a:t>Медицинские</a:t>
            </a:r>
            <a:r>
              <a:rPr lang="ru-RU" sz="1400" spc="5" dirty="0">
                <a:ea typeface="Times New Roman" panose="02020603050405020304" pitchFamily="18" charset="0"/>
              </a:rPr>
              <a:t> </a:t>
            </a:r>
            <a:r>
              <a:rPr lang="ru-RU" sz="1400" dirty="0">
                <a:ea typeface="Times New Roman" panose="02020603050405020304" pitchFamily="18" charset="0"/>
              </a:rPr>
              <a:t>заключения,</a:t>
            </a:r>
            <a:r>
              <a:rPr lang="ru-RU" sz="1400" spc="5" dirty="0">
                <a:ea typeface="Times New Roman" panose="02020603050405020304" pitchFamily="18" charset="0"/>
              </a:rPr>
              <a:t> </a:t>
            </a:r>
            <a:r>
              <a:rPr lang="ru-RU" sz="1400" dirty="0">
                <a:ea typeface="Times New Roman" panose="02020603050405020304" pitchFamily="18" charset="0"/>
              </a:rPr>
              <a:t>справки</a:t>
            </a:r>
            <a:r>
              <a:rPr lang="ru-RU" sz="1400" spc="5" dirty="0">
                <a:ea typeface="Times New Roman" panose="02020603050405020304" pitchFamily="18" charset="0"/>
              </a:rPr>
              <a:t> </a:t>
            </a:r>
            <a:r>
              <a:rPr lang="ru-RU" sz="1400" dirty="0">
                <a:ea typeface="Times New Roman" panose="02020603050405020304" pitchFamily="18" charset="0"/>
              </a:rPr>
              <a:t>из</a:t>
            </a:r>
            <a:r>
              <a:rPr lang="ru-RU" sz="1400" spc="5" dirty="0">
                <a:ea typeface="Times New Roman" panose="02020603050405020304" pitchFamily="18" charset="0"/>
              </a:rPr>
              <a:t> </a:t>
            </a:r>
            <a:r>
              <a:rPr lang="ru-RU" sz="1400" dirty="0">
                <a:ea typeface="Times New Roman" panose="02020603050405020304" pitchFamily="18" charset="0"/>
              </a:rPr>
              <a:t>медицинских</a:t>
            </a:r>
            <a:r>
              <a:rPr lang="ru-RU" sz="1400" spc="5" dirty="0">
                <a:ea typeface="Times New Roman" panose="02020603050405020304" pitchFamily="18" charset="0"/>
              </a:rPr>
              <a:t> </a:t>
            </a:r>
            <a:r>
              <a:rPr lang="ru-RU" sz="1400" dirty="0">
                <a:ea typeface="Times New Roman" panose="02020603050405020304" pitchFamily="18" charset="0"/>
              </a:rPr>
              <a:t>учреждений,</a:t>
            </a:r>
            <a:r>
              <a:rPr lang="ru-RU" sz="1400" spc="5" dirty="0">
                <a:ea typeface="Times New Roman" panose="02020603050405020304" pitchFamily="18" charset="0"/>
              </a:rPr>
              <a:t> </a:t>
            </a:r>
            <a:r>
              <a:rPr lang="ru-RU" sz="1400" dirty="0">
                <a:ea typeface="Times New Roman" panose="02020603050405020304" pitchFamily="18" charset="0"/>
              </a:rPr>
              <a:t>индивидуальная программа реабилитации, рекомендации по организации образовательного </a:t>
            </a:r>
            <a:r>
              <a:rPr lang="ru-RU" sz="1400" dirty="0" smtClean="0">
                <a:ea typeface="Times New Roman" panose="02020603050405020304" pitchFamily="18" charset="0"/>
              </a:rPr>
              <a:t>процесса </a:t>
            </a:r>
            <a:r>
              <a:rPr lang="ru-RU" sz="1400" b="1" dirty="0" smtClean="0">
                <a:ea typeface="Times New Roman" panose="02020603050405020304" pitchFamily="18" charset="0"/>
              </a:rPr>
              <a:t>НЕ </a:t>
            </a:r>
            <a:r>
              <a:rPr lang="ru-RU" sz="1400" b="1" dirty="0">
                <a:ea typeface="Times New Roman" panose="02020603050405020304" pitchFamily="18" charset="0"/>
              </a:rPr>
              <a:t>ЯВЛЯЮТСЯ </a:t>
            </a:r>
            <a:r>
              <a:rPr lang="ru-RU" sz="1400" dirty="0">
                <a:ea typeface="Times New Roman" panose="02020603050405020304" pitchFamily="18" charset="0"/>
              </a:rPr>
              <a:t>документами, на основании которых производится организация условий и/или</a:t>
            </a:r>
            <a:r>
              <a:rPr lang="ru-RU" sz="1400" spc="5" dirty="0">
                <a:ea typeface="Times New Roman" panose="02020603050405020304" pitchFamily="18" charset="0"/>
              </a:rPr>
              <a:t> </a:t>
            </a:r>
            <a:r>
              <a:rPr lang="ru-RU" sz="1400" dirty="0">
                <a:ea typeface="Times New Roman" panose="02020603050405020304" pitchFamily="18" charset="0"/>
              </a:rPr>
              <a:t>специальных</a:t>
            </a:r>
            <a:r>
              <a:rPr lang="ru-RU" sz="1400" spc="15" dirty="0">
                <a:ea typeface="Times New Roman" panose="02020603050405020304" pitchFamily="18" charset="0"/>
              </a:rPr>
              <a:t> </a:t>
            </a:r>
            <a:r>
              <a:rPr lang="ru-RU" sz="1400" dirty="0">
                <a:ea typeface="Times New Roman" panose="02020603050405020304" pitchFamily="18" charset="0"/>
              </a:rPr>
              <a:t>условий при проведении экзаменов</a:t>
            </a:r>
            <a:r>
              <a:rPr lang="ru-RU" sz="1400" dirty="0" smtClean="0">
                <a:ea typeface="Times New Roman" panose="02020603050405020304" pitchFamily="18" charset="0"/>
              </a:rPr>
              <a:t>.</a:t>
            </a:r>
          </a:p>
          <a:p>
            <a:pPr marR="73660">
              <a:spcAft>
                <a:spcPts val="0"/>
              </a:spcAft>
            </a:pPr>
            <a:endParaRPr lang="ru-RU" sz="1400" dirty="0">
              <a:ea typeface="Times New Roman" panose="02020603050405020304" pitchFamily="18" charset="0"/>
            </a:endParaRPr>
          </a:p>
          <a:p>
            <a:pPr marR="73025">
              <a:spcAft>
                <a:spcPts val="0"/>
              </a:spcAft>
            </a:pPr>
            <a:r>
              <a:rPr lang="ru-RU" sz="1400" b="1" i="1" dirty="0">
                <a:ea typeface="Times New Roman" panose="02020603050405020304" pitchFamily="18" charset="0"/>
              </a:rPr>
              <a:t>Справка об установлении инвалидности и/или заключение ЦПМПК дает право на добавление</a:t>
            </a:r>
            <a:r>
              <a:rPr lang="ru-RU" sz="1400" b="1" i="1" spc="5" dirty="0">
                <a:ea typeface="Times New Roman" panose="02020603050405020304" pitchFamily="18" charset="0"/>
              </a:rPr>
              <a:t> </a:t>
            </a:r>
            <a:r>
              <a:rPr lang="ru-RU" sz="1400" b="1" i="1" spc="-5" dirty="0">
                <a:ea typeface="Times New Roman" panose="02020603050405020304" pitchFamily="18" charset="0"/>
              </a:rPr>
              <a:t>1,5</a:t>
            </a:r>
            <a:r>
              <a:rPr lang="ru-RU" sz="1400" b="1" i="1" spc="-65" dirty="0">
                <a:ea typeface="Times New Roman" panose="02020603050405020304" pitchFamily="18" charset="0"/>
              </a:rPr>
              <a:t> </a:t>
            </a:r>
            <a:r>
              <a:rPr lang="ru-RU" sz="1400" b="1" i="1" spc="-5" dirty="0">
                <a:ea typeface="Times New Roman" panose="02020603050405020304" pitchFamily="18" charset="0"/>
              </a:rPr>
              <a:t>часа</a:t>
            </a:r>
            <a:r>
              <a:rPr lang="ru-RU" sz="1400" b="1" i="1" spc="-65" dirty="0">
                <a:ea typeface="Times New Roman" panose="02020603050405020304" pitchFamily="18" charset="0"/>
              </a:rPr>
              <a:t> </a:t>
            </a:r>
            <a:r>
              <a:rPr lang="ru-RU" sz="1400" b="1" i="1" spc="-5" dirty="0">
                <a:ea typeface="Times New Roman" panose="02020603050405020304" pitchFamily="18" charset="0"/>
              </a:rPr>
              <a:t>к</a:t>
            </a:r>
            <a:r>
              <a:rPr lang="ru-RU" sz="1400" b="1" i="1" spc="-60" dirty="0">
                <a:ea typeface="Times New Roman" panose="02020603050405020304" pitchFamily="18" charset="0"/>
              </a:rPr>
              <a:t> </a:t>
            </a:r>
            <a:r>
              <a:rPr lang="ru-RU" sz="1400" b="1" i="1" spc="-5" dirty="0">
                <a:ea typeface="Times New Roman" panose="02020603050405020304" pitchFamily="18" charset="0"/>
              </a:rPr>
              <a:t>продолжительности</a:t>
            </a:r>
            <a:r>
              <a:rPr lang="ru-RU" sz="1400" b="1" i="1" spc="-65" dirty="0">
                <a:ea typeface="Times New Roman" panose="02020603050405020304" pitchFamily="18" charset="0"/>
              </a:rPr>
              <a:t> </a:t>
            </a:r>
            <a:r>
              <a:rPr lang="ru-RU" sz="1400" b="1" i="1" dirty="0" smtClean="0">
                <a:ea typeface="Times New Roman" panose="02020603050405020304" pitchFamily="18" charset="0"/>
              </a:rPr>
              <a:t>экзаменов</a:t>
            </a:r>
            <a:endParaRPr lang="ru-RU" sz="1400" b="1" i="1" spc="-65" dirty="0" smtClean="0">
              <a:ea typeface="Times New Roman" panose="02020603050405020304" pitchFamily="18" charset="0"/>
            </a:endParaRPr>
          </a:p>
          <a:p>
            <a:pPr marR="73025">
              <a:spcAft>
                <a:spcPts val="0"/>
              </a:spcAft>
            </a:pPr>
            <a:r>
              <a:rPr lang="ru-RU" sz="1400" b="1" i="1" dirty="0" smtClean="0">
                <a:ea typeface="Times New Roman" panose="02020603050405020304" pitchFamily="18" charset="0"/>
              </a:rPr>
              <a:t>по</a:t>
            </a:r>
            <a:r>
              <a:rPr lang="ru-RU" sz="1400" b="1" i="1" spc="-60" dirty="0" smtClean="0"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ea typeface="Times New Roman" panose="02020603050405020304" pitchFamily="18" charset="0"/>
              </a:rPr>
              <a:t>всем</a:t>
            </a:r>
            <a:r>
              <a:rPr lang="ru-RU" sz="1400" b="1" i="1" spc="-60" dirty="0"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ea typeface="Times New Roman" panose="02020603050405020304" pitchFamily="18" charset="0"/>
              </a:rPr>
              <a:t>учебным</a:t>
            </a:r>
            <a:r>
              <a:rPr lang="ru-RU" sz="1400" b="1" i="1" spc="-70" dirty="0"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ea typeface="Times New Roman" panose="02020603050405020304" pitchFamily="18" charset="0"/>
              </a:rPr>
              <a:t>предметам</a:t>
            </a:r>
            <a:r>
              <a:rPr lang="ru-RU" sz="1400" b="1" i="1" spc="-55" dirty="0"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ea typeface="Times New Roman" panose="02020603050405020304" pitchFamily="18" charset="0"/>
              </a:rPr>
              <a:t>(на</a:t>
            </a:r>
            <a:r>
              <a:rPr lang="ru-RU" sz="1400" b="1" i="1" spc="-60" dirty="0"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ea typeface="Times New Roman" panose="02020603050405020304" pitchFamily="18" charset="0"/>
              </a:rPr>
              <a:t>ОГЭ</a:t>
            </a:r>
            <a:r>
              <a:rPr lang="ru-RU" sz="1400" b="1" i="1" spc="-65" dirty="0"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ea typeface="Times New Roman" panose="02020603050405020304" pitchFamily="18" charset="0"/>
              </a:rPr>
              <a:t>по</a:t>
            </a:r>
            <a:r>
              <a:rPr lang="ru-RU" sz="1400" b="1" i="1" spc="-60" dirty="0"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ea typeface="Times New Roman" panose="02020603050405020304" pitchFamily="18" charset="0"/>
              </a:rPr>
              <a:t>иностранным</a:t>
            </a:r>
            <a:r>
              <a:rPr lang="ru-RU" sz="1400" b="1" i="1" spc="-65" dirty="0"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ea typeface="Times New Roman" panose="02020603050405020304" pitchFamily="18" charset="0"/>
              </a:rPr>
              <a:t>языкам</a:t>
            </a:r>
            <a:r>
              <a:rPr lang="ru-RU" sz="1400" b="1" i="1" spc="-290" dirty="0"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ea typeface="Times New Roman" panose="02020603050405020304" pitchFamily="18" charset="0"/>
              </a:rPr>
              <a:t>(раздел</a:t>
            </a:r>
            <a:r>
              <a:rPr lang="ru-RU" sz="1400" b="1" i="1" spc="-10" dirty="0"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ea typeface="Times New Roman" panose="02020603050405020304" pitchFamily="18" charset="0"/>
              </a:rPr>
              <a:t>«Говорение»)</a:t>
            </a:r>
            <a:r>
              <a:rPr lang="ru-RU" sz="1400" b="1" i="1" spc="-20" dirty="0"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ea typeface="Times New Roman" panose="02020603050405020304" pitchFamily="18" charset="0"/>
              </a:rPr>
              <a:t>–</a:t>
            </a:r>
            <a:r>
              <a:rPr lang="ru-RU" sz="1400" b="1" i="1" spc="-20" dirty="0" smtClean="0"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ea typeface="Times New Roman" panose="02020603050405020304" pitchFamily="18" charset="0"/>
              </a:rPr>
              <a:t>30</a:t>
            </a:r>
            <a:r>
              <a:rPr lang="ru-RU" sz="1400" b="1" i="1" spc="-30" dirty="0"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ea typeface="Times New Roman" panose="02020603050405020304" pitchFamily="18" charset="0"/>
              </a:rPr>
              <a:t>минут</a:t>
            </a:r>
            <a:r>
              <a:rPr lang="ru-RU" sz="1400" b="1" i="1" dirty="0" smtClean="0">
                <a:ea typeface="Times New Roman" panose="02020603050405020304" pitchFamily="18" charset="0"/>
              </a:rPr>
              <a:t>),</a:t>
            </a:r>
            <a:endParaRPr lang="ru-RU" sz="1400" b="1" i="1" spc="-30" dirty="0" smtClean="0">
              <a:ea typeface="Times New Roman" panose="02020603050405020304" pitchFamily="18" charset="0"/>
            </a:endParaRPr>
          </a:p>
          <a:p>
            <a:pPr marR="73025">
              <a:spcAft>
                <a:spcPts val="0"/>
              </a:spcAft>
            </a:pPr>
            <a:r>
              <a:rPr lang="ru-RU" sz="1400" b="1" i="1" dirty="0" smtClean="0">
                <a:ea typeface="Times New Roman" panose="02020603050405020304" pitchFamily="18" charset="0"/>
              </a:rPr>
              <a:t>выбор</a:t>
            </a:r>
            <a:r>
              <a:rPr lang="ru-RU" sz="1400" b="1" i="1" spc="-30" dirty="0" smtClean="0"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ea typeface="Times New Roman" panose="02020603050405020304" pitchFamily="18" charset="0"/>
              </a:rPr>
              <a:t>формы</a:t>
            </a:r>
            <a:r>
              <a:rPr lang="ru-RU" sz="1400" b="1" i="1" spc="-30" dirty="0"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ea typeface="Times New Roman" panose="02020603050405020304" pitchFamily="18" charset="0"/>
              </a:rPr>
              <a:t>проведения</a:t>
            </a:r>
            <a:r>
              <a:rPr lang="ru-RU" sz="1400" b="1" i="1" spc="-30" dirty="0"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ea typeface="Times New Roman" panose="02020603050405020304" pitchFamily="18" charset="0"/>
              </a:rPr>
              <a:t>экзаменов</a:t>
            </a:r>
            <a:r>
              <a:rPr lang="ru-RU" sz="1400" b="1" i="1" spc="-20" dirty="0"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ea typeface="Times New Roman" panose="02020603050405020304" pitchFamily="18" charset="0"/>
              </a:rPr>
              <a:t>–</a:t>
            </a:r>
            <a:r>
              <a:rPr lang="ru-RU" sz="1400" b="1" i="1" spc="-30" dirty="0"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ea typeface="Times New Roman" panose="02020603050405020304" pitchFamily="18" charset="0"/>
              </a:rPr>
              <a:t>ОГЭ</a:t>
            </a:r>
            <a:r>
              <a:rPr lang="ru-RU" sz="1400" b="1" i="1" spc="-30" dirty="0"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ea typeface="Times New Roman" panose="02020603050405020304" pitchFamily="18" charset="0"/>
              </a:rPr>
              <a:t>и/или</a:t>
            </a:r>
            <a:r>
              <a:rPr lang="ru-RU" sz="1400" b="1" i="1" spc="-25" dirty="0"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ea typeface="Times New Roman" panose="02020603050405020304" pitchFamily="18" charset="0"/>
              </a:rPr>
              <a:t>ГВЭ,</a:t>
            </a:r>
            <a:r>
              <a:rPr lang="ru-RU" sz="1400" b="1" i="1" spc="-30" dirty="0"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ea typeface="Times New Roman" panose="02020603050405020304" pitchFamily="18" charset="0"/>
              </a:rPr>
              <a:t>сокращение</a:t>
            </a:r>
            <a:r>
              <a:rPr lang="ru-RU" sz="1400" b="1" i="1" spc="-290" dirty="0"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ea typeface="Times New Roman" panose="02020603050405020304" pitchFamily="18" charset="0"/>
              </a:rPr>
              <a:t>количества</a:t>
            </a:r>
            <a:r>
              <a:rPr lang="ru-RU" sz="1400" b="1" i="1" spc="-10" dirty="0"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ea typeface="Times New Roman" panose="02020603050405020304" pitchFamily="18" charset="0"/>
              </a:rPr>
              <a:t>экзаменов до двух</a:t>
            </a:r>
            <a:r>
              <a:rPr lang="ru-RU" sz="1400" b="1" i="1" spc="10" dirty="0"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ea typeface="Times New Roman" panose="02020603050405020304" pitchFamily="18" charset="0"/>
              </a:rPr>
              <a:t>обязательных.</a:t>
            </a:r>
            <a:endParaRPr lang="ru-RU" sz="1400" dirty="0">
              <a:ea typeface="Times New Roman" panose="02020603050405020304" pitchFamily="18" charset="0"/>
            </a:endParaRPr>
          </a:p>
          <a:p>
            <a:pPr marR="73660">
              <a:spcAft>
                <a:spcPts val="0"/>
              </a:spcAft>
            </a:pPr>
            <a:r>
              <a:rPr lang="ru-RU" sz="1400" b="1" i="1" dirty="0">
                <a:ea typeface="Times New Roman" panose="02020603050405020304" pitchFamily="18" charset="0"/>
              </a:rPr>
              <a:t>Заключение ЦПМПК дает право на создание дополнительных специальных условий (наличие</a:t>
            </a:r>
            <a:r>
              <a:rPr lang="ru-RU" sz="1400" b="1" i="1" spc="5" dirty="0"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ea typeface="Times New Roman" panose="02020603050405020304" pitchFamily="18" charset="0"/>
              </a:rPr>
              <a:t>ассистента,</a:t>
            </a:r>
            <a:r>
              <a:rPr lang="ru-RU" sz="1400" b="1" i="1" spc="-5" dirty="0"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ea typeface="Times New Roman" panose="02020603050405020304" pitchFamily="18" charset="0"/>
              </a:rPr>
              <a:t>аудитория на</a:t>
            </a:r>
            <a:r>
              <a:rPr lang="ru-RU" sz="1400" b="1" i="1" spc="-5" dirty="0"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ea typeface="Times New Roman" panose="02020603050405020304" pitchFamily="18" charset="0"/>
              </a:rPr>
              <a:t>первом</a:t>
            </a:r>
            <a:r>
              <a:rPr lang="ru-RU" sz="1400" b="1" i="1" spc="-15" dirty="0"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ea typeface="Times New Roman" panose="02020603050405020304" pitchFamily="18" charset="0"/>
              </a:rPr>
              <a:t>этаже, сдача</a:t>
            </a:r>
            <a:r>
              <a:rPr lang="ru-RU" sz="1400" b="1" i="1" spc="5" dirty="0"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ea typeface="Times New Roman" panose="02020603050405020304" pitchFamily="18" charset="0"/>
              </a:rPr>
              <a:t>экзамена</a:t>
            </a:r>
            <a:r>
              <a:rPr lang="ru-RU" sz="1400" b="1" i="1" spc="-10" dirty="0"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ea typeface="Times New Roman" panose="02020603050405020304" pitchFamily="18" charset="0"/>
              </a:rPr>
              <a:t>на</a:t>
            </a:r>
            <a:r>
              <a:rPr lang="ru-RU" sz="1400" b="1" i="1" spc="-5" dirty="0"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ea typeface="Times New Roman" panose="02020603050405020304" pitchFamily="18" charset="0"/>
              </a:rPr>
              <a:t>компьютере</a:t>
            </a:r>
            <a:r>
              <a:rPr lang="ru-RU" sz="1400" b="1" i="1" spc="-10" dirty="0"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ea typeface="Times New Roman" panose="02020603050405020304" pitchFamily="18" charset="0"/>
              </a:rPr>
              <a:t>и</a:t>
            </a:r>
            <a:r>
              <a:rPr lang="ru-RU" sz="1400" b="1" i="1" spc="-5" dirty="0"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ea typeface="Times New Roman" panose="02020603050405020304" pitchFamily="18" charset="0"/>
              </a:rPr>
              <a:t>т.п.).</a:t>
            </a:r>
            <a:endParaRPr lang="ru-RU" sz="1400" dirty="0">
              <a:ea typeface="Times New Roman" panose="02020603050405020304" pitchFamily="18" charset="0"/>
            </a:endParaRPr>
          </a:p>
          <a:p>
            <a:pPr marR="73660">
              <a:spcAft>
                <a:spcPts val="0"/>
              </a:spcAft>
            </a:pPr>
            <a:endParaRPr lang="ru-RU" sz="1400" dirty="0" smtClean="0">
              <a:ea typeface="Times New Roman" panose="02020603050405020304" pitchFamily="18" charset="0"/>
            </a:endParaRPr>
          </a:p>
          <a:p>
            <a:pPr marR="73660">
              <a:spcAft>
                <a:spcPts val="0"/>
              </a:spcAft>
            </a:pPr>
            <a:r>
              <a:rPr lang="ru-RU" sz="1400" dirty="0" smtClean="0">
                <a:ea typeface="Times New Roman" panose="02020603050405020304" pitchFamily="18" charset="0"/>
              </a:rPr>
              <a:t>Для </a:t>
            </a:r>
            <a:r>
              <a:rPr lang="ru-RU" sz="1400" dirty="0">
                <a:ea typeface="Times New Roman" panose="02020603050405020304" pitchFamily="18" charset="0"/>
              </a:rPr>
              <a:t>участников, не имеющих возможности прибыть в пункты проведения экзаменов (ППЭ) по</a:t>
            </a:r>
            <a:r>
              <a:rPr lang="ru-RU" sz="1400" spc="-285" dirty="0">
                <a:ea typeface="Times New Roman" panose="02020603050405020304" pitchFamily="18" charset="0"/>
              </a:rPr>
              <a:t> </a:t>
            </a:r>
            <a:r>
              <a:rPr lang="ru-RU" sz="1400" dirty="0">
                <a:ea typeface="Times New Roman" panose="02020603050405020304" pitchFamily="18" charset="0"/>
              </a:rPr>
              <a:t>медицинским </a:t>
            </a:r>
            <a:r>
              <a:rPr lang="ru-RU" sz="1400" dirty="0" smtClean="0">
                <a:ea typeface="Times New Roman" panose="02020603050405020304" pitchFamily="18" charset="0"/>
              </a:rPr>
              <a:t>показаниям,</a:t>
            </a:r>
          </a:p>
          <a:p>
            <a:pPr marR="73660">
              <a:spcAft>
                <a:spcPts val="0"/>
              </a:spcAft>
            </a:pPr>
            <a:r>
              <a:rPr lang="ru-RU" sz="1400" dirty="0" smtClean="0">
                <a:ea typeface="Times New Roman" panose="02020603050405020304" pitchFamily="18" charset="0"/>
              </a:rPr>
              <a:t>в </a:t>
            </a:r>
            <a:r>
              <a:rPr lang="ru-RU" sz="1400" dirty="0">
                <a:ea typeface="Times New Roman" panose="02020603050405020304" pitchFamily="18" charset="0"/>
              </a:rPr>
              <a:t>соответствии с заключением ЦПМПК проведение ГИА-9 может быть</a:t>
            </a:r>
            <a:r>
              <a:rPr lang="ru-RU" sz="1400" spc="5" dirty="0">
                <a:ea typeface="Times New Roman" panose="02020603050405020304" pitchFamily="18" charset="0"/>
              </a:rPr>
              <a:t> </a:t>
            </a:r>
            <a:r>
              <a:rPr lang="ru-RU" sz="1400" dirty="0">
                <a:ea typeface="Times New Roman" panose="02020603050405020304" pitchFamily="18" charset="0"/>
              </a:rPr>
              <a:t>организовано</a:t>
            </a:r>
            <a:r>
              <a:rPr lang="ru-RU" sz="1400" spc="-5" dirty="0">
                <a:ea typeface="Times New Roman" panose="02020603050405020304" pitchFamily="18" charset="0"/>
              </a:rPr>
              <a:t> </a:t>
            </a:r>
            <a:r>
              <a:rPr lang="ru-RU" sz="1400" dirty="0">
                <a:ea typeface="Times New Roman" panose="02020603050405020304" pitchFamily="18" charset="0"/>
              </a:rPr>
              <a:t>на</a:t>
            </a:r>
            <a:r>
              <a:rPr lang="ru-RU" sz="1400" spc="-5" dirty="0">
                <a:ea typeface="Times New Roman" panose="02020603050405020304" pitchFamily="18" charset="0"/>
              </a:rPr>
              <a:t> </a:t>
            </a:r>
            <a:r>
              <a:rPr lang="ru-RU" sz="1400" dirty="0">
                <a:ea typeface="Times New Roman" panose="02020603050405020304" pitchFamily="18" charset="0"/>
              </a:rPr>
              <a:t>дому</a:t>
            </a:r>
            <a:r>
              <a:rPr lang="ru-RU" sz="1400" spc="-40" dirty="0">
                <a:ea typeface="Times New Roman" panose="02020603050405020304" pitchFamily="18" charset="0"/>
              </a:rPr>
              <a:t> </a:t>
            </a:r>
            <a:r>
              <a:rPr lang="ru-RU" sz="1400" dirty="0">
                <a:ea typeface="Times New Roman" panose="02020603050405020304" pitchFamily="18" charset="0"/>
              </a:rPr>
              <a:t>или</a:t>
            </a:r>
            <a:r>
              <a:rPr lang="ru-RU" sz="1400" spc="5" dirty="0">
                <a:ea typeface="Times New Roman" panose="02020603050405020304" pitchFamily="18" charset="0"/>
              </a:rPr>
              <a:t> </a:t>
            </a:r>
            <a:r>
              <a:rPr lang="ru-RU" sz="1400" dirty="0">
                <a:ea typeface="Times New Roman" panose="02020603050405020304" pitchFamily="18" charset="0"/>
              </a:rPr>
              <a:t>в</a:t>
            </a:r>
            <a:r>
              <a:rPr lang="ru-RU" sz="1400" spc="-5" dirty="0">
                <a:ea typeface="Times New Roman" panose="02020603050405020304" pitchFamily="18" charset="0"/>
              </a:rPr>
              <a:t> </a:t>
            </a:r>
            <a:r>
              <a:rPr lang="ru-RU" sz="1400" dirty="0">
                <a:ea typeface="Times New Roman" panose="02020603050405020304" pitchFamily="18" charset="0"/>
              </a:rPr>
              <a:t>медицинском</a:t>
            </a:r>
            <a:r>
              <a:rPr lang="ru-RU" sz="1400" spc="5" dirty="0">
                <a:ea typeface="Times New Roman" panose="02020603050405020304" pitchFamily="18" charset="0"/>
              </a:rPr>
              <a:t> </a:t>
            </a:r>
            <a:r>
              <a:rPr lang="ru-RU" sz="1400" dirty="0">
                <a:ea typeface="Times New Roman" panose="02020603050405020304" pitchFamily="18" charset="0"/>
              </a:rPr>
              <a:t>учреждении.</a:t>
            </a:r>
            <a:endParaRPr lang="ru-RU" sz="1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E2BA77C-4393-DD43-8AFF-64E293742EF1}"/>
              </a:ext>
            </a:extLst>
          </p:cNvPr>
          <p:cNvSpPr/>
          <p:nvPr/>
        </p:nvSpPr>
        <p:spPr>
          <a:xfrm>
            <a:off x="284586" y="302312"/>
            <a:ext cx="45719" cy="53319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7892" y="214966"/>
            <a:ext cx="67730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ts val="1200"/>
              <a:tabLst>
                <a:tab pos="963295" algn="l"/>
              </a:tabLst>
            </a:pPr>
            <a:r>
              <a:rPr lang="ru-RU" sz="2000" b="1" kern="0" dirty="0">
                <a:latin typeface="Century Gothic" panose="020B0502020202020204" pitchFamily="34" charset="0"/>
                <a:ea typeface="Times New Roman" panose="02020603050405020304" pitchFamily="18" charset="0"/>
              </a:rPr>
              <a:t>Особенности</a:t>
            </a:r>
            <a:r>
              <a:rPr lang="ru-RU" sz="2000" b="1" kern="0" spc="5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latin typeface="Century Gothic" panose="020B0502020202020204" pitchFamily="34" charset="0"/>
                <a:ea typeface="Times New Roman" panose="02020603050405020304" pitchFamily="18" charset="0"/>
              </a:rPr>
              <a:t>организации</a:t>
            </a:r>
            <a:r>
              <a:rPr lang="ru-RU" sz="2000" b="1" kern="0" spc="5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ГИА-9</a:t>
            </a:r>
            <a:r>
              <a:rPr lang="ru-RU" sz="2000" b="1" kern="0" spc="5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latin typeface="Century Gothic" panose="020B0502020202020204" pitchFamily="34" charset="0"/>
                <a:ea typeface="Times New Roman" panose="02020603050405020304" pitchFamily="18" charset="0"/>
              </a:rPr>
              <a:t>для</a:t>
            </a:r>
            <a:r>
              <a:rPr lang="ru-RU" sz="2000" b="1" kern="0" spc="5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latin typeface="Century Gothic" panose="020B0502020202020204" pitchFamily="34" charset="0"/>
                <a:ea typeface="Times New Roman" panose="02020603050405020304" pitchFamily="18" charset="0"/>
              </a:rPr>
              <a:t>участников</a:t>
            </a:r>
            <a:r>
              <a:rPr lang="ru-RU" sz="2000" b="1" kern="0" spc="5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latin typeface="Century Gothic" panose="020B0502020202020204" pitchFamily="34" charset="0"/>
                <a:ea typeface="Times New Roman" panose="02020603050405020304" pitchFamily="18" charset="0"/>
              </a:rPr>
              <a:t>с</a:t>
            </a:r>
            <a:r>
              <a:rPr lang="ru-RU" sz="2000" b="1" kern="0" spc="5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latin typeface="Century Gothic" panose="020B0502020202020204" pitchFamily="34" charset="0"/>
                <a:ea typeface="Times New Roman" panose="02020603050405020304" pitchFamily="18" charset="0"/>
              </a:rPr>
              <a:t>ОВЗ,</a:t>
            </a:r>
            <a:r>
              <a:rPr lang="ru-RU" sz="2000" b="1" kern="0" spc="5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latin typeface="Century Gothic" panose="020B0502020202020204" pitchFamily="34" charset="0"/>
                <a:ea typeface="Times New Roman" panose="02020603050405020304" pitchFamily="18" charset="0"/>
              </a:rPr>
              <a:t>инвалидов,</a:t>
            </a:r>
            <a:r>
              <a:rPr lang="ru-RU" sz="2000" b="1" kern="0" spc="5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>
                <a:latin typeface="Century Gothic" panose="020B0502020202020204" pitchFamily="34" charset="0"/>
                <a:ea typeface="Times New Roman" panose="02020603050405020304" pitchFamily="18" charset="0"/>
              </a:rPr>
              <a:t>детей-инвалидов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l="16135" t="32290" r="14630" b="33093"/>
          <a:stretch>
            <a:fillRect/>
          </a:stretch>
        </p:blipFill>
        <p:spPr>
          <a:xfrm>
            <a:off x="11043137" y="206256"/>
            <a:ext cx="1125416" cy="56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2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621072F-533A-8E4B-9E34-ADE8898733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24666" y="2716823"/>
            <a:ext cx="7760715" cy="414117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08334" y="1039997"/>
            <a:ext cx="11301886" cy="5441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70"/>
              </a:lnSpc>
            </a:pPr>
            <a:r>
              <a:rPr lang="ru-RU" sz="1100" dirty="0">
                <a:ea typeface="Times New Roman" panose="02020603050405020304" pitchFamily="18" charset="0"/>
              </a:rPr>
              <a:t>В</a:t>
            </a:r>
            <a:r>
              <a:rPr lang="ru-RU" sz="1100" spc="-20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день</a:t>
            </a:r>
            <a:r>
              <a:rPr lang="ru-RU" sz="1100" spc="-10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экзамена</a:t>
            </a:r>
            <a:r>
              <a:rPr lang="ru-RU" sz="1100" spc="-5" dirty="0">
                <a:ea typeface="Times New Roman" panose="02020603050405020304" pitchFamily="18" charset="0"/>
              </a:rPr>
              <a:t> </a:t>
            </a:r>
            <a:r>
              <a:rPr lang="ru-RU" sz="1100" b="1" dirty="0">
                <a:ea typeface="Times New Roman" panose="02020603050405020304" pitchFamily="18" charset="0"/>
              </a:rPr>
              <a:t>участникам</a:t>
            </a:r>
            <a:r>
              <a:rPr lang="ru-RU" sz="1100" b="1" spc="-15" dirty="0">
                <a:ea typeface="Times New Roman" panose="02020603050405020304" pitchFamily="18" charset="0"/>
              </a:rPr>
              <a:t> </a:t>
            </a:r>
            <a:r>
              <a:rPr lang="ru-RU" sz="1100" b="1" dirty="0">
                <a:ea typeface="Times New Roman" panose="02020603050405020304" pitchFamily="18" charset="0"/>
              </a:rPr>
              <a:t>необходимо</a:t>
            </a:r>
            <a:r>
              <a:rPr lang="ru-RU" sz="1100" b="1" spc="-10" dirty="0">
                <a:ea typeface="Times New Roman" panose="02020603050405020304" pitchFamily="18" charset="0"/>
              </a:rPr>
              <a:t> </a:t>
            </a:r>
            <a:r>
              <a:rPr lang="ru-RU" sz="1100" b="1" dirty="0">
                <a:ea typeface="Times New Roman" panose="02020603050405020304" pitchFamily="18" charset="0"/>
              </a:rPr>
              <a:t>прибыть</a:t>
            </a:r>
            <a:r>
              <a:rPr lang="ru-RU" sz="1100" b="1" spc="-5" dirty="0">
                <a:ea typeface="Times New Roman" panose="02020603050405020304" pitchFamily="18" charset="0"/>
              </a:rPr>
              <a:t> </a:t>
            </a:r>
            <a:r>
              <a:rPr lang="ru-RU" sz="1100" b="1" dirty="0">
                <a:ea typeface="Times New Roman" panose="02020603050405020304" pitchFamily="18" charset="0"/>
              </a:rPr>
              <a:t>в</a:t>
            </a:r>
            <a:r>
              <a:rPr lang="ru-RU" sz="1100" b="1" spc="-10" dirty="0">
                <a:ea typeface="Times New Roman" panose="02020603050405020304" pitchFamily="18" charset="0"/>
              </a:rPr>
              <a:t> </a:t>
            </a:r>
            <a:r>
              <a:rPr lang="ru-RU" sz="1100" b="1" dirty="0">
                <a:ea typeface="Times New Roman" panose="02020603050405020304" pitchFamily="18" charset="0"/>
              </a:rPr>
              <a:t>ППЭ</a:t>
            </a:r>
            <a:r>
              <a:rPr lang="ru-RU" sz="1100" b="1" spc="-15" dirty="0">
                <a:ea typeface="Times New Roman" panose="02020603050405020304" pitchFamily="18" charset="0"/>
              </a:rPr>
              <a:t> </a:t>
            </a:r>
            <a:r>
              <a:rPr lang="ru-RU" sz="1100" b="1" u="sng" dirty="0">
                <a:ea typeface="Times New Roman" panose="02020603050405020304" pitchFamily="18" charset="0"/>
              </a:rPr>
              <a:t>не</a:t>
            </a:r>
            <a:r>
              <a:rPr lang="ru-RU" sz="1100" b="1" u="sng" spc="-15" dirty="0">
                <a:ea typeface="Times New Roman" panose="02020603050405020304" pitchFamily="18" charset="0"/>
              </a:rPr>
              <a:t> </a:t>
            </a:r>
            <a:r>
              <a:rPr lang="ru-RU" sz="1100" b="1" u="sng" dirty="0">
                <a:ea typeface="Times New Roman" panose="02020603050405020304" pitchFamily="18" charset="0"/>
              </a:rPr>
              <a:t>ранее</a:t>
            </a:r>
            <a:r>
              <a:rPr lang="ru-RU" sz="1100" b="1" u="sng" spc="-15" dirty="0">
                <a:ea typeface="Times New Roman" panose="02020603050405020304" pitchFamily="18" charset="0"/>
              </a:rPr>
              <a:t> </a:t>
            </a:r>
            <a:r>
              <a:rPr lang="ru-RU" sz="1100" b="1" u="sng" dirty="0" smtClean="0">
                <a:ea typeface="Times New Roman" panose="02020603050405020304" pitchFamily="18" charset="0"/>
              </a:rPr>
              <a:t>09:00.</a:t>
            </a:r>
            <a:endParaRPr lang="ru-RU" sz="500" b="1" u="sng" dirty="0">
              <a:ea typeface="Times New Roman" panose="02020603050405020304" pitchFamily="18" charset="0"/>
            </a:endParaRPr>
          </a:p>
          <a:p>
            <a:pPr>
              <a:lnSpc>
                <a:spcPts val="1370"/>
              </a:lnSpc>
            </a:pPr>
            <a:r>
              <a:rPr lang="ru-RU" sz="1100" dirty="0" smtClean="0">
                <a:ea typeface="Times New Roman" panose="02020603050405020304" pitchFamily="18" charset="0"/>
              </a:rPr>
              <a:t>В</a:t>
            </a:r>
            <a:r>
              <a:rPr lang="ru-RU" sz="1100" spc="-40" dirty="0" smtClean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здании,</a:t>
            </a:r>
            <a:r>
              <a:rPr lang="ru-RU" sz="1100" spc="-25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где</a:t>
            </a:r>
            <a:r>
              <a:rPr lang="ru-RU" sz="1100" spc="-30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расположен</a:t>
            </a:r>
            <a:r>
              <a:rPr lang="ru-RU" sz="1100" spc="-10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ППЭ,</a:t>
            </a:r>
            <a:r>
              <a:rPr lang="ru-RU" sz="1100" spc="-25" dirty="0">
                <a:ea typeface="Times New Roman" panose="02020603050405020304" pitchFamily="18" charset="0"/>
              </a:rPr>
              <a:t> </a:t>
            </a:r>
            <a:r>
              <a:rPr lang="ru-RU" sz="1100" b="1" dirty="0">
                <a:ea typeface="Times New Roman" panose="02020603050405020304" pitchFamily="18" charset="0"/>
              </a:rPr>
              <a:t>до</a:t>
            </a:r>
            <a:r>
              <a:rPr lang="ru-RU" sz="1100" b="1" spc="-30" dirty="0">
                <a:ea typeface="Times New Roman" panose="02020603050405020304" pitchFamily="18" charset="0"/>
              </a:rPr>
              <a:t> </a:t>
            </a:r>
            <a:r>
              <a:rPr lang="ru-RU" sz="1100" b="1" dirty="0">
                <a:ea typeface="Times New Roman" panose="02020603050405020304" pitchFamily="18" charset="0"/>
              </a:rPr>
              <a:t>входа</a:t>
            </a:r>
            <a:r>
              <a:rPr lang="ru-RU" sz="1100" b="1" spc="-30" dirty="0">
                <a:ea typeface="Times New Roman" panose="02020603050405020304" pitchFamily="18" charset="0"/>
              </a:rPr>
              <a:t> </a:t>
            </a:r>
            <a:r>
              <a:rPr lang="ru-RU" sz="1100" b="1" dirty="0">
                <a:ea typeface="Times New Roman" panose="02020603050405020304" pitchFamily="18" charset="0"/>
              </a:rPr>
              <a:t>в</a:t>
            </a:r>
            <a:r>
              <a:rPr lang="ru-RU" sz="1100" b="1" spc="-25" dirty="0">
                <a:ea typeface="Times New Roman" panose="02020603050405020304" pitchFamily="18" charset="0"/>
              </a:rPr>
              <a:t> </a:t>
            </a:r>
            <a:r>
              <a:rPr lang="ru-RU" sz="1100" b="1" dirty="0">
                <a:ea typeface="Times New Roman" panose="02020603050405020304" pitchFamily="18" charset="0"/>
              </a:rPr>
              <a:t>ППЭ</a:t>
            </a:r>
            <a:r>
              <a:rPr lang="ru-RU" sz="1100" b="1" spc="-25" dirty="0">
                <a:ea typeface="Times New Roman" panose="02020603050405020304" pitchFamily="18" charset="0"/>
              </a:rPr>
              <a:t> </a:t>
            </a:r>
            <a:r>
              <a:rPr lang="ru-RU" sz="1100" b="1" dirty="0">
                <a:ea typeface="Times New Roman" panose="02020603050405020304" pitchFamily="18" charset="0"/>
              </a:rPr>
              <a:t>выделяется</a:t>
            </a:r>
            <a:r>
              <a:rPr lang="ru-RU" sz="1100" b="1" spc="-25" dirty="0">
                <a:ea typeface="Times New Roman" panose="02020603050405020304" pitchFamily="18" charset="0"/>
              </a:rPr>
              <a:t> </a:t>
            </a:r>
            <a:r>
              <a:rPr lang="ru-RU" sz="1100" b="1" dirty="0">
                <a:ea typeface="Times New Roman" panose="02020603050405020304" pitchFamily="18" charset="0"/>
              </a:rPr>
              <a:t>место</a:t>
            </a:r>
            <a:r>
              <a:rPr lang="ru-RU" sz="1100" b="1" spc="-20" dirty="0">
                <a:ea typeface="Times New Roman" panose="02020603050405020304" pitchFamily="18" charset="0"/>
              </a:rPr>
              <a:t> </a:t>
            </a:r>
            <a:r>
              <a:rPr lang="ru-RU" sz="1100" b="1" dirty="0">
                <a:ea typeface="Times New Roman" panose="02020603050405020304" pitchFamily="18" charset="0"/>
              </a:rPr>
              <a:t>для</a:t>
            </a:r>
            <a:r>
              <a:rPr lang="ru-RU" sz="1100" b="1" spc="-25" dirty="0">
                <a:ea typeface="Times New Roman" panose="02020603050405020304" pitchFamily="18" charset="0"/>
              </a:rPr>
              <a:t> </a:t>
            </a:r>
            <a:r>
              <a:rPr lang="ru-RU" sz="1100" b="1" dirty="0">
                <a:ea typeface="Times New Roman" panose="02020603050405020304" pitchFamily="18" charset="0"/>
              </a:rPr>
              <a:t>хранения</a:t>
            </a:r>
            <a:r>
              <a:rPr lang="ru-RU" sz="1100" b="1" spc="-25" dirty="0">
                <a:ea typeface="Times New Roman" panose="02020603050405020304" pitchFamily="18" charset="0"/>
              </a:rPr>
              <a:t> </a:t>
            </a:r>
            <a:r>
              <a:rPr lang="ru-RU" sz="1100" b="1" dirty="0">
                <a:ea typeface="Times New Roman" panose="02020603050405020304" pitchFamily="18" charset="0"/>
              </a:rPr>
              <a:t>личных</a:t>
            </a:r>
            <a:r>
              <a:rPr lang="ru-RU" sz="1100" b="1" spc="-5" dirty="0">
                <a:ea typeface="Times New Roman" panose="02020603050405020304" pitchFamily="18" charset="0"/>
              </a:rPr>
              <a:t> </a:t>
            </a:r>
            <a:r>
              <a:rPr lang="ru-RU" sz="1100" b="1" dirty="0" smtClean="0">
                <a:ea typeface="Times New Roman" panose="02020603050405020304" pitchFamily="18" charset="0"/>
              </a:rPr>
              <a:t>вещей </a:t>
            </a:r>
            <a:r>
              <a:rPr lang="ru-RU" sz="1100" dirty="0" smtClean="0">
                <a:ea typeface="Times New Roman" panose="02020603050405020304" pitchFamily="18" charset="0"/>
              </a:rPr>
              <a:t>участников</a:t>
            </a:r>
            <a:r>
              <a:rPr lang="ru-RU" sz="1100" spc="-5" dirty="0" smtClean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и</a:t>
            </a:r>
            <a:r>
              <a:rPr lang="ru-RU" sz="1100" spc="-5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стенд</a:t>
            </a:r>
            <a:r>
              <a:rPr lang="ru-RU" sz="1100" spc="5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с</a:t>
            </a:r>
            <a:r>
              <a:rPr lang="ru-RU" sz="1100" spc="-10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информацией о</a:t>
            </a:r>
            <a:r>
              <a:rPr lang="ru-RU" sz="1100" spc="-5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распределении</a:t>
            </a:r>
            <a:r>
              <a:rPr lang="ru-RU" sz="1100" spc="10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участников</a:t>
            </a:r>
            <a:r>
              <a:rPr lang="ru-RU" sz="1100" spc="-5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экзамена</a:t>
            </a:r>
            <a:r>
              <a:rPr lang="ru-RU" sz="1100" spc="-10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по аудиториям</a:t>
            </a:r>
            <a:r>
              <a:rPr lang="ru-RU" sz="1100" dirty="0" smtClean="0">
                <a:ea typeface="Times New Roman" panose="02020603050405020304" pitchFamily="18" charset="0"/>
              </a:rPr>
              <a:t>.</a:t>
            </a:r>
          </a:p>
          <a:p>
            <a:endParaRPr lang="ru-RU" sz="500" dirty="0">
              <a:ea typeface="Times New Roman" panose="02020603050405020304" pitchFamily="18" charset="0"/>
            </a:endParaRPr>
          </a:p>
          <a:p>
            <a:r>
              <a:rPr lang="ru-RU" sz="1100" b="1" u="sng" dirty="0">
                <a:ea typeface="Times New Roman" panose="02020603050405020304" pitchFamily="18" charset="0"/>
              </a:rPr>
              <a:t>Участники</a:t>
            </a:r>
            <a:r>
              <a:rPr lang="ru-RU" sz="1100" b="1" u="sng" spc="80" dirty="0">
                <a:ea typeface="Times New Roman" panose="02020603050405020304" pitchFamily="18" charset="0"/>
              </a:rPr>
              <a:t> </a:t>
            </a:r>
            <a:r>
              <a:rPr lang="ru-RU" sz="1100" b="1" u="sng" dirty="0">
                <a:ea typeface="Times New Roman" panose="02020603050405020304" pitchFamily="18" charset="0"/>
              </a:rPr>
              <a:t>допускаются</a:t>
            </a:r>
            <a:r>
              <a:rPr lang="ru-RU" sz="1100" spc="80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в</a:t>
            </a:r>
            <a:r>
              <a:rPr lang="ru-RU" sz="1100" spc="80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ППЭ</a:t>
            </a:r>
            <a:r>
              <a:rPr lang="ru-RU" sz="1100" spc="80" dirty="0">
                <a:ea typeface="Times New Roman" panose="02020603050405020304" pitchFamily="18" charset="0"/>
              </a:rPr>
              <a:t> </a:t>
            </a:r>
            <a:r>
              <a:rPr lang="ru-RU" sz="1100" b="1" dirty="0">
                <a:ea typeface="Times New Roman" panose="02020603050405020304" pitchFamily="18" charset="0"/>
              </a:rPr>
              <a:t>при</a:t>
            </a:r>
            <a:r>
              <a:rPr lang="ru-RU" sz="1100" b="1" spc="85" dirty="0">
                <a:ea typeface="Times New Roman" panose="02020603050405020304" pitchFamily="18" charset="0"/>
              </a:rPr>
              <a:t> </a:t>
            </a:r>
            <a:r>
              <a:rPr lang="ru-RU" sz="1100" b="1" dirty="0">
                <a:ea typeface="Times New Roman" panose="02020603050405020304" pitchFamily="18" charset="0"/>
              </a:rPr>
              <a:t>наличии</a:t>
            </a:r>
            <a:r>
              <a:rPr lang="ru-RU" sz="1100" b="1" spc="75" dirty="0">
                <a:ea typeface="Times New Roman" panose="02020603050405020304" pitchFamily="18" charset="0"/>
              </a:rPr>
              <a:t> </a:t>
            </a:r>
            <a:r>
              <a:rPr lang="ru-RU" sz="1100" b="1" dirty="0">
                <a:ea typeface="Times New Roman" panose="02020603050405020304" pitchFamily="18" charset="0"/>
              </a:rPr>
              <a:t>у</a:t>
            </a:r>
            <a:r>
              <a:rPr lang="ru-RU" sz="1100" b="1" spc="70" dirty="0">
                <a:ea typeface="Times New Roman" panose="02020603050405020304" pitchFamily="18" charset="0"/>
              </a:rPr>
              <a:t> </a:t>
            </a:r>
            <a:r>
              <a:rPr lang="ru-RU" sz="1100" b="1" dirty="0">
                <a:ea typeface="Times New Roman" panose="02020603050405020304" pitchFamily="18" charset="0"/>
              </a:rPr>
              <a:t>них</a:t>
            </a:r>
            <a:r>
              <a:rPr lang="ru-RU" sz="1100" b="1" spc="95" dirty="0">
                <a:ea typeface="Times New Roman" panose="02020603050405020304" pitchFamily="18" charset="0"/>
              </a:rPr>
              <a:t> </a:t>
            </a:r>
            <a:r>
              <a:rPr lang="ru-RU" sz="1100" b="1" dirty="0">
                <a:ea typeface="Times New Roman" panose="02020603050405020304" pitchFamily="18" charset="0"/>
              </a:rPr>
              <a:t>документа,</a:t>
            </a:r>
            <a:r>
              <a:rPr lang="ru-RU" sz="1100" b="1" spc="95" dirty="0">
                <a:ea typeface="Times New Roman" panose="02020603050405020304" pitchFamily="18" charset="0"/>
              </a:rPr>
              <a:t> </a:t>
            </a:r>
            <a:r>
              <a:rPr lang="ru-RU" sz="1100" b="1" dirty="0">
                <a:ea typeface="Times New Roman" panose="02020603050405020304" pitchFamily="18" charset="0"/>
              </a:rPr>
              <a:t>удостоверяющего</a:t>
            </a:r>
            <a:r>
              <a:rPr lang="ru-RU" sz="1100" b="1" spc="75" dirty="0">
                <a:ea typeface="Times New Roman" panose="02020603050405020304" pitchFamily="18" charset="0"/>
              </a:rPr>
              <a:t> </a:t>
            </a:r>
            <a:r>
              <a:rPr lang="ru-RU" sz="1100" b="1" dirty="0">
                <a:ea typeface="Times New Roman" panose="02020603050405020304" pitchFamily="18" charset="0"/>
              </a:rPr>
              <a:t>личность,</a:t>
            </a:r>
            <a:r>
              <a:rPr lang="ru-RU" sz="1100" spc="80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и </a:t>
            </a:r>
            <a:r>
              <a:rPr lang="ru-RU" sz="1100" spc="-285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при</a:t>
            </a:r>
            <a:r>
              <a:rPr lang="ru-RU" sz="1100" spc="-5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наличии</a:t>
            </a:r>
            <a:r>
              <a:rPr lang="ru-RU" sz="1100" spc="-10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их</a:t>
            </a:r>
            <a:r>
              <a:rPr lang="ru-RU" sz="1100" spc="10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в</a:t>
            </a:r>
            <a:r>
              <a:rPr lang="ru-RU" sz="1100" spc="-10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списках</a:t>
            </a:r>
            <a:r>
              <a:rPr lang="ru-RU" sz="1100" spc="10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распределения в</a:t>
            </a:r>
            <a:r>
              <a:rPr lang="ru-RU" sz="1100" spc="-5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данный</a:t>
            </a:r>
            <a:r>
              <a:rPr lang="ru-RU" sz="1100" spc="-5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ППЭ</a:t>
            </a:r>
            <a:r>
              <a:rPr lang="ru-RU" sz="1100" dirty="0" smtClean="0">
                <a:ea typeface="Times New Roman" panose="02020603050405020304" pitchFamily="18" charset="0"/>
              </a:rPr>
              <a:t>.</a:t>
            </a:r>
          </a:p>
          <a:p>
            <a:endParaRPr lang="ru-RU" sz="500" dirty="0">
              <a:ea typeface="Times New Roman" panose="02020603050405020304" pitchFamily="18" charset="0"/>
            </a:endParaRPr>
          </a:p>
          <a:p>
            <a:r>
              <a:rPr lang="ru-RU" sz="1100" b="1" dirty="0">
                <a:ea typeface="Times New Roman" panose="02020603050405020304" pitchFamily="18" charset="0"/>
              </a:rPr>
              <a:t>При</a:t>
            </a:r>
            <a:r>
              <a:rPr lang="ru-RU" sz="1100" b="1" spc="45" dirty="0">
                <a:ea typeface="Times New Roman" panose="02020603050405020304" pitchFamily="18" charset="0"/>
              </a:rPr>
              <a:t> </a:t>
            </a:r>
            <a:r>
              <a:rPr lang="ru-RU" sz="1100" b="1" dirty="0">
                <a:ea typeface="Times New Roman" panose="02020603050405020304" pitchFamily="18" charset="0"/>
              </a:rPr>
              <a:t>отсутствии</a:t>
            </a:r>
            <a:r>
              <a:rPr lang="ru-RU" sz="1100" b="1" spc="60" dirty="0">
                <a:ea typeface="Times New Roman" panose="02020603050405020304" pitchFamily="18" charset="0"/>
              </a:rPr>
              <a:t> </a:t>
            </a:r>
            <a:r>
              <a:rPr lang="ru-RU" sz="1100" b="1" dirty="0">
                <a:ea typeface="Times New Roman" panose="02020603050405020304" pitchFamily="18" charset="0"/>
              </a:rPr>
              <a:t>участника</a:t>
            </a:r>
            <a:r>
              <a:rPr lang="ru-RU" sz="1100" b="1" spc="60" dirty="0">
                <a:ea typeface="Times New Roman" panose="02020603050405020304" pitchFamily="18" charset="0"/>
              </a:rPr>
              <a:t> </a:t>
            </a:r>
            <a:r>
              <a:rPr lang="ru-RU" sz="1100" b="1" dirty="0">
                <a:ea typeface="Times New Roman" panose="02020603050405020304" pitchFamily="18" charset="0"/>
              </a:rPr>
              <a:t>экзамена</a:t>
            </a:r>
            <a:r>
              <a:rPr lang="ru-RU" sz="1100" b="1" spc="40" dirty="0">
                <a:ea typeface="Times New Roman" panose="02020603050405020304" pitchFamily="18" charset="0"/>
              </a:rPr>
              <a:t> </a:t>
            </a:r>
            <a:r>
              <a:rPr lang="ru-RU" sz="1100" b="1" dirty="0">
                <a:ea typeface="Times New Roman" panose="02020603050405020304" pitchFamily="18" charset="0"/>
              </a:rPr>
              <a:t>в</a:t>
            </a:r>
            <a:r>
              <a:rPr lang="ru-RU" sz="1100" b="1" spc="40" dirty="0">
                <a:ea typeface="Times New Roman" panose="02020603050405020304" pitchFamily="18" charset="0"/>
              </a:rPr>
              <a:t> </a:t>
            </a:r>
            <a:r>
              <a:rPr lang="ru-RU" sz="1100" b="1" dirty="0">
                <a:ea typeface="Times New Roman" panose="02020603050405020304" pitchFamily="18" charset="0"/>
              </a:rPr>
              <a:t>списках</a:t>
            </a:r>
            <a:r>
              <a:rPr lang="ru-RU" sz="1100" b="1" spc="45" dirty="0">
                <a:ea typeface="Times New Roman" panose="02020603050405020304" pitchFamily="18" charset="0"/>
              </a:rPr>
              <a:t> </a:t>
            </a:r>
            <a:r>
              <a:rPr lang="ru-RU" sz="1100" b="1" dirty="0">
                <a:ea typeface="Times New Roman" panose="02020603050405020304" pitchFamily="18" charset="0"/>
              </a:rPr>
              <a:t>распределения</a:t>
            </a:r>
            <a:r>
              <a:rPr lang="ru-RU" sz="1100" b="1" spc="40" dirty="0">
                <a:ea typeface="Times New Roman" panose="02020603050405020304" pitchFamily="18" charset="0"/>
              </a:rPr>
              <a:t> </a:t>
            </a:r>
            <a:r>
              <a:rPr lang="ru-RU" sz="1100" b="1" dirty="0">
                <a:ea typeface="Times New Roman" panose="02020603050405020304" pitchFamily="18" charset="0"/>
              </a:rPr>
              <a:t>в</a:t>
            </a:r>
            <a:r>
              <a:rPr lang="ru-RU" sz="1100" b="1" spc="45" dirty="0">
                <a:ea typeface="Times New Roman" panose="02020603050405020304" pitchFamily="18" charset="0"/>
              </a:rPr>
              <a:t> </a:t>
            </a:r>
            <a:r>
              <a:rPr lang="ru-RU" sz="1100" b="1" dirty="0">
                <a:ea typeface="Times New Roman" panose="02020603050405020304" pitchFamily="18" charset="0"/>
              </a:rPr>
              <a:t>данный</a:t>
            </a:r>
            <a:r>
              <a:rPr lang="ru-RU" sz="1100" b="1" spc="45" dirty="0">
                <a:ea typeface="Times New Roman" panose="02020603050405020304" pitchFamily="18" charset="0"/>
              </a:rPr>
              <a:t> </a:t>
            </a:r>
            <a:r>
              <a:rPr lang="ru-RU" sz="1100" b="1" dirty="0">
                <a:ea typeface="Times New Roman" panose="02020603050405020304" pitchFamily="18" charset="0"/>
              </a:rPr>
              <a:t>ППЭ</a:t>
            </a:r>
            <a:r>
              <a:rPr lang="ru-RU" sz="1100" b="1" spc="60" dirty="0">
                <a:ea typeface="Times New Roman" panose="02020603050405020304" pitchFamily="18" charset="0"/>
              </a:rPr>
              <a:t> </a:t>
            </a:r>
            <a:r>
              <a:rPr lang="ru-RU" sz="1100" b="1" dirty="0">
                <a:ea typeface="Times New Roman" panose="02020603050405020304" pitchFamily="18" charset="0"/>
              </a:rPr>
              <a:t>участник</a:t>
            </a:r>
            <a:r>
              <a:rPr lang="ru-RU" sz="1100" b="1" spc="45" dirty="0">
                <a:ea typeface="Times New Roman" panose="02020603050405020304" pitchFamily="18" charset="0"/>
              </a:rPr>
              <a:t> </a:t>
            </a:r>
            <a:r>
              <a:rPr lang="ru-RU" sz="1100" b="1" dirty="0">
                <a:ea typeface="Times New Roman" panose="02020603050405020304" pitchFamily="18" charset="0"/>
              </a:rPr>
              <a:t>в</a:t>
            </a:r>
            <a:r>
              <a:rPr lang="ru-RU" sz="1100" b="1" spc="40" dirty="0">
                <a:ea typeface="Times New Roman" panose="02020603050405020304" pitchFamily="18" charset="0"/>
              </a:rPr>
              <a:t> </a:t>
            </a:r>
            <a:r>
              <a:rPr lang="ru-RU" sz="1100" b="1" dirty="0">
                <a:ea typeface="Times New Roman" panose="02020603050405020304" pitchFamily="18" charset="0"/>
              </a:rPr>
              <a:t>ППЭ </a:t>
            </a:r>
            <a:r>
              <a:rPr lang="ru-RU" sz="1100" b="1" u="sng" dirty="0">
                <a:ea typeface="Times New Roman" panose="02020603050405020304" pitchFamily="18" charset="0"/>
              </a:rPr>
              <a:t>не</a:t>
            </a:r>
            <a:r>
              <a:rPr lang="ru-RU" sz="1100" b="1" u="sng" spc="-10" dirty="0">
                <a:ea typeface="Times New Roman" panose="02020603050405020304" pitchFamily="18" charset="0"/>
              </a:rPr>
              <a:t> </a:t>
            </a:r>
            <a:r>
              <a:rPr lang="ru-RU" sz="1100" b="1" u="sng" dirty="0">
                <a:ea typeface="Times New Roman" panose="02020603050405020304" pitchFamily="18" charset="0"/>
              </a:rPr>
              <a:t>допускается</a:t>
            </a:r>
            <a:r>
              <a:rPr lang="ru-RU" sz="1100" dirty="0">
                <a:ea typeface="Times New Roman" panose="02020603050405020304" pitchFamily="18" charset="0"/>
              </a:rPr>
              <a:t>.</a:t>
            </a:r>
          </a:p>
          <a:p>
            <a:endParaRPr lang="ru-RU" sz="500" dirty="0">
              <a:ea typeface="Times New Roman" panose="02020603050405020304" pitchFamily="18" charset="0"/>
            </a:endParaRPr>
          </a:p>
          <a:p>
            <a:pPr marR="74930"/>
            <a:r>
              <a:rPr lang="ru-RU" sz="1100" b="1" dirty="0">
                <a:ea typeface="Times New Roman" panose="02020603050405020304" pitchFamily="18" charset="0"/>
              </a:rPr>
              <a:t>В случае отсутствия</a:t>
            </a:r>
            <a:r>
              <a:rPr lang="ru-RU" sz="1100" dirty="0">
                <a:ea typeface="Times New Roman" panose="02020603050405020304" pitchFamily="18" charset="0"/>
              </a:rPr>
              <a:t> по объективным причинам </a:t>
            </a:r>
            <a:r>
              <a:rPr lang="ru-RU" sz="1100" b="1" dirty="0">
                <a:ea typeface="Times New Roman" panose="02020603050405020304" pitchFamily="18" charset="0"/>
              </a:rPr>
              <a:t>у участника документа</a:t>
            </a:r>
            <a:r>
              <a:rPr lang="ru-RU" sz="1100" dirty="0">
                <a:ea typeface="Times New Roman" panose="02020603050405020304" pitchFamily="18" charset="0"/>
              </a:rPr>
              <a:t>, удостоверяющего</a:t>
            </a:r>
            <a:r>
              <a:rPr lang="ru-RU" sz="1100" spc="5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личность, </a:t>
            </a:r>
            <a:r>
              <a:rPr lang="ru-RU" sz="1100" b="1" u="sng" dirty="0">
                <a:ea typeface="Times New Roman" panose="02020603050405020304" pitchFamily="18" charset="0"/>
              </a:rPr>
              <a:t>он допускается в ППЭ после письменного подтверждения его личности сопровождающим</a:t>
            </a:r>
            <a:r>
              <a:rPr lang="ru-RU" sz="1100" spc="5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от</a:t>
            </a:r>
            <a:r>
              <a:rPr lang="ru-RU" sz="1100" spc="-5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образовательной организации.</a:t>
            </a:r>
          </a:p>
          <a:p>
            <a:pPr marR="78740"/>
            <a:r>
              <a:rPr lang="ru-RU" sz="1100" dirty="0">
                <a:ea typeface="Times New Roman" panose="02020603050405020304" pitchFamily="18" charset="0"/>
              </a:rPr>
              <a:t> </a:t>
            </a:r>
          </a:p>
          <a:p>
            <a:pPr marR="78740"/>
            <a:r>
              <a:rPr lang="ru-RU" sz="1100" b="1" dirty="0">
                <a:ea typeface="Times New Roman" panose="02020603050405020304" pitchFamily="18" charset="0"/>
              </a:rPr>
              <a:t>В день проведения экзамена (в период с момента входа в ППЭ и до окончания экзамена)</a:t>
            </a:r>
            <a:r>
              <a:rPr lang="ru-RU" sz="1100" b="1" spc="5" dirty="0">
                <a:ea typeface="Times New Roman" panose="02020603050405020304" pitchFamily="18" charset="0"/>
              </a:rPr>
              <a:t> </a:t>
            </a:r>
            <a:r>
              <a:rPr lang="ru-RU" sz="1100" b="1" dirty="0">
                <a:ea typeface="Times New Roman" panose="02020603050405020304" pitchFamily="18" charset="0"/>
              </a:rPr>
              <a:t>участникам</a:t>
            </a:r>
            <a:r>
              <a:rPr lang="ru-RU" sz="1100" b="1" spc="-10" dirty="0">
                <a:ea typeface="Times New Roman" panose="02020603050405020304" pitchFamily="18" charset="0"/>
              </a:rPr>
              <a:t> </a:t>
            </a:r>
            <a:r>
              <a:rPr lang="ru-RU" sz="1100" b="1" u="sng" dirty="0" smtClean="0">
                <a:ea typeface="Times New Roman" panose="02020603050405020304" pitchFamily="18" charset="0"/>
              </a:rPr>
              <a:t>запрещается:</a:t>
            </a:r>
            <a:endParaRPr lang="ru-RU" sz="1100" dirty="0">
              <a:ea typeface="Times New Roman" panose="02020603050405020304" pitchFamily="18" charset="0"/>
            </a:endParaRPr>
          </a:p>
          <a:p>
            <a:pPr marR="74930" lvl="0">
              <a:lnSpc>
                <a:spcPts val="1370"/>
              </a:lnSpc>
              <a:buSzPts val="1200"/>
              <a:buFont typeface="Symbol" panose="05050102010706020507" pitchFamily="18" charset="2"/>
              <a:buChar char=""/>
              <a:tabLst>
                <a:tab pos="962660" algn="l"/>
                <a:tab pos="963295" algn="l"/>
              </a:tabLst>
            </a:pPr>
            <a:r>
              <a:rPr lang="ru-RU" sz="1100" b="1" dirty="0" smtClean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100" b="1" dirty="0">
                <a:ea typeface="Times New Roman" panose="02020603050405020304" pitchFamily="18" charset="0"/>
              </a:rPr>
              <a:t>иметь</a:t>
            </a:r>
            <a:r>
              <a:rPr lang="ru-RU" sz="1100" b="1" spc="5" dirty="0">
                <a:ea typeface="Times New Roman" panose="02020603050405020304" pitchFamily="18" charset="0"/>
              </a:rPr>
              <a:t> </a:t>
            </a:r>
            <a:r>
              <a:rPr lang="ru-RU" sz="1100" b="1" dirty="0">
                <a:ea typeface="Times New Roman" panose="02020603050405020304" pitchFamily="18" charset="0"/>
              </a:rPr>
              <a:t>при себе </a:t>
            </a:r>
            <a:r>
              <a:rPr lang="ru-RU" sz="1100" b="1" dirty="0" smtClean="0">
                <a:ea typeface="Symbol" panose="05050102010706020507" pitchFamily="18" charset="2"/>
                <a:cs typeface="Symbol" panose="05050102010706020507" pitchFamily="18" charset="2"/>
              </a:rPr>
              <a:t>средства</a:t>
            </a:r>
            <a:r>
              <a:rPr lang="ru-RU" sz="1100" b="1" spc="-30" dirty="0" smtClean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100" b="1" dirty="0">
                <a:ea typeface="Symbol" panose="05050102010706020507" pitchFamily="18" charset="2"/>
                <a:cs typeface="Symbol" panose="05050102010706020507" pitchFamily="18" charset="2"/>
              </a:rPr>
              <a:t>связи,</a:t>
            </a:r>
            <a:r>
              <a:rPr lang="ru-RU" sz="1100" b="1" spc="-25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100" b="1" dirty="0">
                <a:ea typeface="Symbol" panose="05050102010706020507" pitchFamily="18" charset="2"/>
                <a:cs typeface="Symbol" panose="05050102010706020507" pitchFamily="18" charset="2"/>
              </a:rPr>
              <a:t>электронно-вычислительную</a:t>
            </a:r>
            <a:r>
              <a:rPr lang="ru-RU" sz="1100" b="1" spc="-20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100" b="1" dirty="0">
                <a:ea typeface="Symbol" panose="05050102010706020507" pitchFamily="18" charset="2"/>
                <a:cs typeface="Symbol" panose="05050102010706020507" pitchFamily="18" charset="2"/>
              </a:rPr>
              <a:t>технику,</a:t>
            </a:r>
            <a:r>
              <a:rPr lang="ru-RU" sz="1100" b="1" spc="-25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100" b="1" dirty="0">
                <a:ea typeface="Symbol" panose="05050102010706020507" pitchFamily="18" charset="2"/>
                <a:cs typeface="Symbol" panose="05050102010706020507" pitchFamily="18" charset="2"/>
              </a:rPr>
              <a:t>фото-,</a:t>
            </a:r>
            <a:r>
              <a:rPr lang="ru-RU" sz="1100" b="1" spc="-25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100" b="1" dirty="0">
                <a:ea typeface="Symbol" panose="05050102010706020507" pitchFamily="18" charset="2"/>
                <a:cs typeface="Symbol" panose="05050102010706020507" pitchFamily="18" charset="2"/>
              </a:rPr>
              <a:t>аудио-</a:t>
            </a:r>
            <a:r>
              <a:rPr lang="ru-RU" sz="1100" b="1" spc="-25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100" b="1" dirty="0">
                <a:ea typeface="Symbol" panose="05050102010706020507" pitchFamily="18" charset="2"/>
                <a:cs typeface="Symbol" panose="05050102010706020507" pitchFamily="18" charset="2"/>
              </a:rPr>
              <a:t>и</a:t>
            </a:r>
            <a:r>
              <a:rPr lang="ru-RU" sz="1100" b="1" spc="-25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100" b="1" dirty="0">
                <a:ea typeface="Symbol" panose="05050102010706020507" pitchFamily="18" charset="2"/>
                <a:cs typeface="Symbol" panose="05050102010706020507" pitchFamily="18" charset="2"/>
              </a:rPr>
              <a:t>видеоаппаратуру,</a:t>
            </a:r>
            <a:r>
              <a:rPr lang="ru-RU" sz="1100" b="1" spc="-285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100" b="1" dirty="0">
                <a:ea typeface="Symbol" panose="05050102010706020507" pitchFamily="18" charset="2"/>
                <a:cs typeface="Symbol" panose="05050102010706020507" pitchFamily="18" charset="2"/>
              </a:rPr>
              <a:t>справочные</a:t>
            </a:r>
            <a:r>
              <a:rPr lang="ru-RU" sz="1100" b="1" spc="-20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100" b="1" dirty="0">
                <a:ea typeface="Symbol" panose="05050102010706020507" pitchFamily="18" charset="2"/>
                <a:cs typeface="Symbol" panose="05050102010706020507" pitchFamily="18" charset="2"/>
              </a:rPr>
              <a:t>материалы, письменные</a:t>
            </a:r>
            <a:r>
              <a:rPr lang="ru-RU" sz="1100" b="1" spc="-15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100" b="1" dirty="0">
                <a:ea typeface="Symbol" panose="05050102010706020507" pitchFamily="18" charset="2"/>
                <a:cs typeface="Symbol" panose="05050102010706020507" pitchFamily="18" charset="2"/>
              </a:rPr>
              <a:t>заметки</a:t>
            </a:r>
            <a:r>
              <a:rPr lang="ru-RU" sz="1100" b="1" spc="-20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100" b="1" dirty="0">
                <a:ea typeface="Symbol" panose="05050102010706020507" pitchFamily="18" charset="2"/>
                <a:cs typeface="Symbol" panose="05050102010706020507" pitchFamily="18" charset="2"/>
              </a:rPr>
              <a:t>и</a:t>
            </a:r>
            <a:r>
              <a:rPr lang="ru-RU" sz="1100" b="1" spc="-15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100" b="1" dirty="0">
                <a:ea typeface="Symbol" panose="05050102010706020507" pitchFamily="18" charset="2"/>
                <a:cs typeface="Symbol" panose="05050102010706020507" pitchFamily="18" charset="2"/>
              </a:rPr>
              <a:t>иные</a:t>
            </a:r>
            <a:r>
              <a:rPr lang="ru-RU" sz="1100" b="1" spc="10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100" b="1" dirty="0">
                <a:ea typeface="Symbol" panose="05050102010706020507" pitchFamily="18" charset="2"/>
                <a:cs typeface="Symbol" panose="05050102010706020507" pitchFamily="18" charset="2"/>
              </a:rPr>
              <a:t>средства</a:t>
            </a:r>
            <a:r>
              <a:rPr lang="ru-RU" sz="1100" b="1" spc="-15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100" b="1" dirty="0">
                <a:ea typeface="Symbol" panose="05050102010706020507" pitchFamily="18" charset="2"/>
                <a:cs typeface="Symbol" panose="05050102010706020507" pitchFamily="18" charset="2"/>
              </a:rPr>
              <a:t>хранения</a:t>
            </a:r>
            <a:r>
              <a:rPr lang="ru-RU" sz="1100" b="1" spc="-5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100" b="1" dirty="0">
                <a:ea typeface="Symbol" panose="05050102010706020507" pitchFamily="18" charset="2"/>
                <a:cs typeface="Symbol" panose="05050102010706020507" pitchFamily="18" charset="2"/>
              </a:rPr>
              <a:t>и</a:t>
            </a:r>
            <a:r>
              <a:rPr lang="ru-RU" sz="1100" b="1" spc="-5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100" b="1" dirty="0">
                <a:ea typeface="Symbol" panose="05050102010706020507" pitchFamily="18" charset="2"/>
                <a:cs typeface="Symbol" panose="05050102010706020507" pitchFamily="18" charset="2"/>
              </a:rPr>
              <a:t>передачи</a:t>
            </a:r>
            <a:r>
              <a:rPr lang="ru-RU" sz="1100" b="1" spc="-10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100" b="1" dirty="0">
                <a:ea typeface="Symbol" panose="05050102010706020507" pitchFamily="18" charset="2"/>
                <a:cs typeface="Symbol" panose="05050102010706020507" pitchFamily="18" charset="2"/>
              </a:rPr>
              <a:t>информации;</a:t>
            </a:r>
            <a:endParaRPr lang="ru-RU" sz="1100" dirty="0"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R="80010" lvl="0">
              <a:lnSpc>
                <a:spcPct val="98000"/>
              </a:lnSpc>
              <a:buSzPts val="1200"/>
              <a:buFont typeface="Symbol" panose="05050102010706020507" pitchFamily="18" charset="2"/>
              <a:buChar char=""/>
              <a:tabLst>
                <a:tab pos="962660" algn="l"/>
                <a:tab pos="963295" algn="l"/>
              </a:tabLst>
            </a:pPr>
            <a:r>
              <a:rPr lang="ru-RU" sz="1100" b="1" dirty="0" smtClean="0">
                <a:ea typeface="Symbol" panose="05050102010706020507" pitchFamily="18" charset="2"/>
                <a:cs typeface="Symbol" panose="05050102010706020507" pitchFamily="18" charset="2"/>
              </a:rPr>
              <a:t> выносить</a:t>
            </a:r>
            <a:r>
              <a:rPr lang="ru-RU" sz="1100" b="1" spc="195" dirty="0" smtClean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100" b="1" dirty="0">
                <a:ea typeface="Symbol" panose="05050102010706020507" pitchFamily="18" charset="2"/>
                <a:cs typeface="Symbol" panose="05050102010706020507" pitchFamily="18" charset="2"/>
              </a:rPr>
              <a:t>из</a:t>
            </a:r>
            <a:r>
              <a:rPr lang="ru-RU" sz="1100" b="1" spc="190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100" b="1" dirty="0">
                <a:ea typeface="Symbol" panose="05050102010706020507" pitchFamily="18" charset="2"/>
                <a:cs typeface="Symbol" panose="05050102010706020507" pitchFamily="18" charset="2"/>
              </a:rPr>
              <a:t>аудиторий</a:t>
            </a:r>
            <a:r>
              <a:rPr lang="ru-RU" sz="1100" b="1" spc="195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100" b="1" dirty="0">
                <a:ea typeface="Symbol" panose="05050102010706020507" pitchFamily="18" charset="2"/>
                <a:cs typeface="Symbol" panose="05050102010706020507" pitchFamily="18" charset="2"/>
              </a:rPr>
              <a:t>и</a:t>
            </a:r>
            <a:r>
              <a:rPr lang="ru-RU" sz="1100" b="1" spc="190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100" b="1" dirty="0">
                <a:ea typeface="Symbol" panose="05050102010706020507" pitchFamily="18" charset="2"/>
                <a:cs typeface="Symbol" panose="05050102010706020507" pitchFamily="18" charset="2"/>
              </a:rPr>
              <a:t>ППЭ</a:t>
            </a:r>
            <a:r>
              <a:rPr lang="ru-RU" sz="1100" b="1" spc="185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100" b="1" dirty="0">
                <a:ea typeface="Symbol" panose="05050102010706020507" pitchFamily="18" charset="2"/>
                <a:cs typeface="Symbol" panose="05050102010706020507" pitchFamily="18" charset="2"/>
              </a:rPr>
              <a:t>экзаменационные</a:t>
            </a:r>
            <a:r>
              <a:rPr lang="ru-RU" sz="1100" b="1" spc="185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100" b="1" dirty="0">
                <a:ea typeface="Symbol" panose="05050102010706020507" pitchFamily="18" charset="2"/>
                <a:cs typeface="Symbol" panose="05050102010706020507" pitchFamily="18" charset="2"/>
              </a:rPr>
              <a:t>материалы</a:t>
            </a:r>
            <a:r>
              <a:rPr lang="ru-RU" sz="1100" b="1" spc="185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100" b="1" dirty="0">
                <a:ea typeface="Symbol" panose="05050102010706020507" pitchFamily="18" charset="2"/>
                <a:cs typeface="Symbol" panose="05050102010706020507" pitchFamily="18" charset="2"/>
              </a:rPr>
              <a:t>(ЭМ)</a:t>
            </a:r>
            <a:r>
              <a:rPr lang="ru-RU" sz="1100" b="1" spc="195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100" b="1" dirty="0">
                <a:ea typeface="Symbol" panose="05050102010706020507" pitchFamily="18" charset="2"/>
                <a:cs typeface="Symbol" panose="05050102010706020507" pitchFamily="18" charset="2"/>
              </a:rPr>
              <a:t>на</a:t>
            </a:r>
            <a:r>
              <a:rPr lang="ru-RU" sz="1100" b="1" spc="185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100" b="1" dirty="0">
                <a:ea typeface="Symbol" panose="05050102010706020507" pitchFamily="18" charset="2"/>
                <a:cs typeface="Symbol" panose="05050102010706020507" pitchFamily="18" charset="2"/>
              </a:rPr>
              <a:t>бумажном</a:t>
            </a:r>
            <a:r>
              <a:rPr lang="ru-RU" sz="1100" b="1" spc="180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100" b="1" dirty="0">
                <a:ea typeface="Symbol" panose="05050102010706020507" pitchFamily="18" charset="2"/>
                <a:cs typeface="Symbol" panose="05050102010706020507" pitchFamily="18" charset="2"/>
              </a:rPr>
              <a:t>или</a:t>
            </a:r>
            <a:r>
              <a:rPr lang="ru-RU" sz="1100" b="1" spc="-285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100" b="1" spc="-285" dirty="0" smtClean="0">
                <a:ea typeface="Symbol" panose="05050102010706020507" pitchFamily="18" charset="2"/>
                <a:cs typeface="Symbol" panose="05050102010706020507" pitchFamily="18" charset="2"/>
              </a:rPr>
              <a:t>     </a:t>
            </a:r>
            <a:r>
              <a:rPr lang="ru-RU" sz="1100" b="1" dirty="0" smtClean="0">
                <a:ea typeface="Symbol" panose="05050102010706020507" pitchFamily="18" charset="2"/>
                <a:cs typeface="Symbol" panose="05050102010706020507" pitchFamily="18" charset="2"/>
              </a:rPr>
              <a:t>электронном</a:t>
            </a:r>
            <a:r>
              <a:rPr lang="ru-RU" sz="1100" b="1" spc="-25" dirty="0" smtClean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100" b="1" dirty="0">
                <a:ea typeface="Symbol" panose="05050102010706020507" pitchFamily="18" charset="2"/>
                <a:cs typeface="Symbol" panose="05050102010706020507" pitchFamily="18" charset="2"/>
              </a:rPr>
              <a:t>носителях;</a:t>
            </a:r>
            <a:endParaRPr lang="ru-RU" sz="1100" dirty="0"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lvl="0">
              <a:lnSpc>
                <a:spcPts val="1460"/>
              </a:lnSpc>
              <a:buSzPts val="1200"/>
              <a:buFont typeface="Symbol" panose="05050102010706020507" pitchFamily="18" charset="2"/>
              <a:buChar char=""/>
              <a:tabLst>
                <a:tab pos="962660" algn="l"/>
                <a:tab pos="963295" algn="l"/>
              </a:tabLst>
            </a:pPr>
            <a:r>
              <a:rPr lang="ru-RU" sz="1100" b="1" dirty="0" smtClean="0">
                <a:ea typeface="Symbol" panose="05050102010706020507" pitchFamily="18" charset="2"/>
                <a:cs typeface="Symbol" panose="05050102010706020507" pitchFamily="18" charset="2"/>
              </a:rPr>
              <a:t> фотографировать</a:t>
            </a:r>
            <a:r>
              <a:rPr lang="ru-RU" sz="1100" b="1" spc="-15" dirty="0" smtClean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100" b="1" dirty="0">
                <a:ea typeface="Symbol" panose="05050102010706020507" pitchFamily="18" charset="2"/>
                <a:cs typeface="Symbol" panose="05050102010706020507" pitchFamily="18" charset="2"/>
              </a:rPr>
              <a:t>или</a:t>
            </a:r>
            <a:r>
              <a:rPr lang="ru-RU" sz="1100" b="1" spc="-15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100" b="1" dirty="0">
                <a:ea typeface="Symbol" panose="05050102010706020507" pitchFamily="18" charset="2"/>
                <a:cs typeface="Symbol" panose="05050102010706020507" pitchFamily="18" charset="2"/>
              </a:rPr>
              <a:t>переписывать</a:t>
            </a:r>
            <a:r>
              <a:rPr lang="ru-RU" sz="1100" b="1" spc="-10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100" b="1" dirty="0">
                <a:ea typeface="Symbol" panose="05050102010706020507" pitchFamily="18" charset="2"/>
                <a:cs typeface="Symbol" panose="05050102010706020507" pitchFamily="18" charset="2"/>
              </a:rPr>
              <a:t>задания</a:t>
            </a:r>
            <a:r>
              <a:rPr lang="ru-RU" sz="1100" b="1" spc="-15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100" b="1" dirty="0">
                <a:ea typeface="Symbol" panose="05050102010706020507" pitchFamily="18" charset="2"/>
                <a:cs typeface="Symbol" panose="05050102010706020507" pitchFamily="18" charset="2"/>
              </a:rPr>
              <a:t>ЭМ.</a:t>
            </a:r>
            <a:endParaRPr lang="ru-RU" sz="1100" dirty="0"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R="207010"/>
            <a:r>
              <a:rPr lang="ru-RU" sz="1100" dirty="0">
                <a:ea typeface="Times New Roman" panose="02020603050405020304" pitchFamily="18" charset="0"/>
              </a:rPr>
              <a:t> </a:t>
            </a:r>
          </a:p>
          <a:p>
            <a:pPr marR="207010"/>
            <a:r>
              <a:rPr lang="ru-RU" sz="1100" dirty="0">
                <a:ea typeface="Times New Roman" panose="02020603050405020304" pitchFamily="18" charset="0"/>
              </a:rPr>
              <a:t>С помощью стационарных и (или) переносных металлоискателей уполномоченными лицами</a:t>
            </a:r>
            <a:r>
              <a:rPr lang="ru-RU" sz="1100" spc="-285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осуществляется</a:t>
            </a:r>
            <a:r>
              <a:rPr lang="ru-RU" sz="1100" spc="-5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проверка участников экзамена</a:t>
            </a:r>
            <a:r>
              <a:rPr lang="ru-RU" sz="1100" spc="-10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на</a:t>
            </a:r>
            <a:r>
              <a:rPr lang="ru-RU" sz="1100" spc="-5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наличие</a:t>
            </a:r>
            <a:r>
              <a:rPr lang="ru-RU" sz="1100" spc="-10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запрещенных</a:t>
            </a:r>
            <a:r>
              <a:rPr lang="ru-RU" sz="1100" spc="5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средств.</a:t>
            </a:r>
          </a:p>
          <a:p>
            <a:pPr marR="207010"/>
            <a:endParaRPr lang="ru-RU" sz="500" dirty="0">
              <a:ea typeface="Times New Roman" panose="02020603050405020304" pitchFamily="18" charset="0"/>
            </a:endParaRPr>
          </a:p>
          <a:p>
            <a:pPr marR="73660"/>
            <a:r>
              <a:rPr lang="ru-RU" sz="1100" b="1" dirty="0">
                <a:ea typeface="Times New Roman" panose="02020603050405020304" pitchFamily="18" charset="0"/>
              </a:rPr>
              <a:t>Уведомление о регистрации на экзамен иметь при себе в день экзамена </a:t>
            </a:r>
            <a:r>
              <a:rPr lang="ru-RU" sz="1100" b="1" u="sng" dirty="0">
                <a:ea typeface="Times New Roman" panose="02020603050405020304" pitchFamily="18" charset="0"/>
              </a:rPr>
              <a:t>запрещено</a:t>
            </a:r>
            <a:r>
              <a:rPr lang="ru-RU" sz="1100" b="1" dirty="0">
                <a:ea typeface="Times New Roman" panose="02020603050405020304" pitchFamily="18" charset="0"/>
              </a:rPr>
              <a:t>. </a:t>
            </a:r>
            <a:r>
              <a:rPr lang="ru-RU" sz="1100" dirty="0">
                <a:ea typeface="Times New Roman" panose="02020603050405020304" pitchFamily="18" charset="0"/>
              </a:rPr>
              <a:t>При</a:t>
            </a:r>
            <a:r>
              <a:rPr lang="ru-RU" sz="1100" spc="5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его наличии в день проведения экзамена необходимо передать его сопровождающему или оставить в</a:t>
            </a:r>
            <a:r>
              <a:rPr lang="ru-RU" sz="1100" spc="5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месте</a:t>
            </a:r>
            <a:r>
              <a:rPr lang="ru-RU" sz="1100" spc="-5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для хранения личных</a:t>
            </a:r>
            <a:r>
              <a:rPr lang="ru-RU" sz="1100" spc="5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вещей.</a:t>
            </a:r>
          </a:p>
          <a:p>
            <a:pPr marR="76200"/>
            <a:r>
              <a:rPr lang="ru-RU" sz="1100" dirty="0">
                <a:ea typeface="Times New Roman" panose="02020603050405020304" pitchFamily="18" charset="0"/>
              </a:rPr>
              <a:t>Для</a:t>
            </a:r>
            <a:r>
              <a:rPr lang="ru-RU" sz="1100" spc="5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обеспечения</a:t>
            </a:r>
            <a:r>
              <a:rPr lang="ru-RU" sz="1100" spc="5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контроля</a:t>
            </a:r>
            <a:r>
              <a:rPr lang="ru-RU" sz="1100" spc="5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за</a:t>
            </a:r>
            <a:r>
              <a:rPr lang="ru-RU" sz="1100" spc="5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ходом</a:t>
            </a:r>
            <a:r>
              <a:rPr lang="ru-RU" sz="1100" spc="5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проведения</a:t>
            </a:r>
            <a:r>
              <a:rPr lang="ru-RU" sz="1100" spc="5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экзамена</a:t>
            </a:r>
            <a:r>
              <a:rPr lang="ru-RU" sz="1100" spc="5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помещения</a:t>
            </a:r>
            <a:r>
              <a:rPr lang="ru-RU" sz="1100" spc="5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ППЭ,</a:t>
            </a:r>
            <a:r>
              <a:rPr lang="ru-RU" sz="1100" spc="5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в</a:t>
            </a:r>
            <a:r>
              <a:rPr lang="ru-RU" sz="1100" spc="5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том</a:t>
            </a:r>
            <a:r>
              <a:rPr lang="ru-RU" sz="1100" spc="5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числе</a:t>
            </a:r>
            <a:r>
              <a:rPr lang="ru-RU" sz="1100" spc="5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аудитории</a:t>
            </a:r>
            <a:r>
              <a:rPr lang="ru-RU" sz="1100" spc="5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проведения</a:t>
            </a:r>
            <a:r>
              <a:rPr lang="ru-RU" sz="1100" spc="-15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экзаменов, оснащены</a:t>
            </a:r>
            <a:r>
              <a:rPr lang="ru-RU" sz="1100" spc="-5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средствами видеонаблюдения.</a:t>
            </a:r>
          </a:p>
          <a:p>
            <a:pPr marR="72390"/>
            <a:endParaRPr lang="ru-RU" sz="500" dirty="0">
              <a:ea typeface="Times New Roman" panose="02020603050405020304" pitchFamily="18" charset="0"/>
            </a:endParaRPr>
          </a:p>
          <a:p>
            <a:pPr marR="72390"/>
            <a:r>
              <a:rPr lang="ru-RU" sz="1100" b="1" u="sng" dirty="0">
                <a:ea typeface="Times New Roman" panose="02020603050405020304" pitchFamily="18" charset="0"/>
              </a:rPr>
              <a:t>При наличии во время экзамена у участников вышеуказанных запрещенных</a:t>
            </a:r>
            <a:r>
              <a:rPr lang="ru-RU" sz="1100" u="sng" dirty="0">
                <a:ea typeface="Times New Roman" panose="02020603050405020304" pitchFamily="18" charset="0"/>
              </a:rPr>
              <a:t> средств</a:t>
            </a:r>
            <a:r>
              <a:rPr lang="ru-RU" sz="1100" dirty="0">
                <a:ea typeface="Times New Roman" panose="02020603050405020304" pitchFamily="18" charset="0"/>
              </a:rPr>
              <a:t> связи,</a:t>
            </a:r>
            <a:r>
              <a:rPr lang="ru-RU" sz="1100" spc="5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электронно-вычислительной техники и иных средств хранения и передачи информации </a:t>
            </a:r>
            <a:r>
              <a:rPr lang="ru-RU" sz="1100" b="1" u="sng" dirty="0">
                <a:ea typeface="Times New Roman" panose="02020603050405020304" pitchFamily="18" charset="0"/>
              </a:rPr>
              <a:t>или иного</a:t>
            </a:r>
            <a:r>
              <a:rPr lang="ru-RU" sz="1100" b="1" u="sng" spc="5" dirty="0">
                <a:ea typeface="Times New Roman" panose="02020603050405020304" pitchFamily="18" charset="0"/>
              </a:rPr>
              <a:t> </a:t>
            </a:r>
            <a:r>
              <a:rPr lang="ru-RU" sz="1100" b="1" u="sng" dirty="0">
                <a:ea typeface="Times New Roman" panose="02020603050405020304" pitchFamily="18" charset="0"/>
              </a:rPr>
              <a:t>нарушения</a:t>
            </a:r>
            <a:r>
              <a:rPr lang="ru-RU" sz="1100" b="1" u="sng" spc="5" dirty="0">
                <a:ea typeface="Times New Roman" panose="02020603050405020304" pitchFamily="18" charset="0"/>
              </a:rPr>
              <a:t> </a:t>
            </a:r>
            <a:r>
              <a:rPr lang="ru-RU" sz="1100" b="1" u="sng" dirty="0">
                <a:ea typeface="Times New Roman" panose="02020603050405020304" pitchFamily="18" charset="0"/>
              </a:rPr>
              <a:t>ими</a:t>
            </a:r>
            <a:r>
              <a:rPr lang="ru-RU" sz="1100" b="1" u="sng" spc="5" dirty="0">
                <a:ea typeface="Times New Roman" panose="02020603050405020304" pitchFamily="18" charset="0"/>
              </a:rPr>
              <a:t> </a:t>
            </a:r>
            <a:r>
              <a:rPr lang="ru-RU" sz="1100" b="1" u="sng" dirty="0">
                <a:ea typeface="Times New Roman" panose="02020603050405020304" pitchFamily="18" charset="0"/>
              </a:rPr>
              <a:t>Порядка</a:t>
            </a:r>
            <a:r>
              <a:rPr lang="ru-RU" sz="1100" b="1" u="sng" spc="5" dirty="0">
                <a:ea typeface="Times New Roman" panose="02020603050405020304" pitchFamily="18" charset="0"/>
              </a:rPr>
              <a:t> </a:t>
            </a:r>
            <a:r>
              <a:rPr lang="ru-RU" sz="1100" b="1" u="sng" dirty="0">
                <a:ea typeface="Times New Roman" panose="02020603050405020304" pitchFamily="18" charset="0"/>
              </a:rPr>
              <a:t>проведения</a:t>
            </a:r>
            <a:r>
              <a:rPr lang="ru-RU" sz="1100" b="1" u="sng" spc="5" dirty="0">
                <a:ea typeface="Times New Roman" panose="02020603050405020304" pitchFamily="18" charset="0"/>
              </a:rPr>
              <a:t> </a:t>
            </a:r>
            <a:r>
              <a:rPr lang="ru-RU" sz="1100" b="1" u="sng" dirty="0">
                <a:ea typeface="Times New Roman" panose="02020603050405020304" pitchFamily="18" charset="0"/>
              </a:rPr>
              <a:t>государственной</a:t>
            </a:r>
            <a:r>
              <a:rPr lang="ru-RU" sz="1100" b="1" u="sng" spc="5" dirty="0">
                <a:ea typeface="Times New Roman" panose="02020603050405020304" pitchFamily="18" charset="0"/>
              </a:rPr>
              <a:t> </a:t>
            </a:r>
            <a:r>
              <a:rPr lang="ru-RU" sz="1100" b="1" u="sng" dirty="0">
                <a:ea typeface="Times New Roman" panose="02020603050405020304" pitchFamily="18" charset="0"/>
              </a:rPr>
              <a:t>итоговой</a:t>
            </a:r>
            <a:r>
              <a:rPr lang="ru-RU" sz="1100" b="1" u="sng" spc="5" dirty="0">
                <a:ea typeface="Times New Roman" panose="02020603050405020304" pitchFamily="18" charset="0"/>
              </a:rPr>
              <a:t> </a:t>
            </a:r>
            <a:r>
              <a:rPr lang="ru-RU" sz="1100" b="1" u="sng" dirty="0">
                <a:ea typeface="Times New Roman" panose="02020603050405020304" pitchFamily="18" charset="0"/>
              </a:rPr>
              <a:t>аттестации</a:t>
            </a:r>
            <a:r>
              <a:rPr lang="ru-RU" sz="1100" spc="5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по</a:t>
            </a:r>
            <a:r>
              <a:rPr lang="ru-RU" sz="1100" spc="5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образовательным</a:t>
            </a:r>
            <a:r>
              <a:rPr lang="ru-RU" sz="1100" spc="5" dirty="0">
                <a:ea typeface="Times New Roman" panose="02020603050405020304" pitchFamily="18" charset="0"/>
              </a:rPr>
              <a:t> </a:t>
            </a:r>
            <a:r>
              <a:rPr lang="ru-RU" sz="1100" spc="-5" dirty="0">
                <a:ea typeface="Times New Roman" panose="02020603050405020304" pitchFamily="18" charset="0"/>
              </a:rPr>
              <a:t>программам</a:t>
            </a:r>
            <a:r>
              <a:rPr lang="ru-RU" sz="1100" spc="-60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основного</a:t>
            </a:r>
            <a:r>
              <a:rPr lang="ru-RU" sz="1100" spc="-55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общего</a:t>
            </a:r>
            <a:r>
              <a:rPr lang="ru-RU" sz="1100" spc="-55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образования,</a:t>
            </a:r>
            <a:r>
              <a:rPr lang="ru-RU" sz="1100" spc="-50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утвержденного</a:t>
            </a:r>
            <a:r>
              <a:rPr lang="ru-RU" sz="1100" spc="-45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приказом</a:t>
            </a:r>
            <a:r>
              <a:rPr lang="ru-RU" sz="1100" spc="-70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Министерства</a:t>
            </a:r>
            <a:r>
              <a:rPr lang="ru-RU" sz="1100" spc="-65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просвещения</a:t>
            </a:r>
            <a:r>
              <a:rPr lang="ru-RU" sz="1100" spc="-40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РФ</a:t>
            </a:r>
            <a:r>
              <a:rPr lang="ru-RU" sz="1100" spc="-290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и Федеральной службы по надзору в сфере образования и науки от 07.11.2018 № 189/1513 (Порядок</a:t>
            </a:r>
            <a:r>
              <a:rPr lang="ru-RU" sz="1100" spc="5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проведения ГИА-9), </a:t>
            </a:r>
            <a:r>
              <a:rPr lang="ru-RU" sz="1100" b="1" u="sng" dirty="0">
                <a:ea typeface="Times New Roman" panose="02020603050405020304" pitchFamily="18" charset="0"/>
              </a:rPr>
              <a:t>такие участники удаляются с экзамена</a:t>
            </a:r>
            <a:r>
              <a:rPr lang="ru-RU" sz="1100" b="1" dirty="0">
                <a:ea typeface="Times New Roman" panose="02020603050405020304" pitchFamily="18" charset="0"/>
              </a:rPr>
              <a:t> и составляется акт об удалении</a:t>
            </a:r>
            <a:r>
              <a:rPr lang="ru-RU" sz="1100" dirty="0">
                <a:ea typeface="Times New Roman" panose="02020603050405020304" pitchFamily="18" charset="0"/>
              </a:rPr>
              <a:t> (в двух</a:t>
            </a:r>
            <a:r>
              <a:rPr lang="ru-RU" sz="1100" spc="5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экземплярах).</a:t>
            </a:r>
            <a:r>
              <a:rPr lang="ru-RU" sz="1100" spc="5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Первый</a:t>
            </a:r>
            <a:r>
              <a:rPr lang="ru-RU" sz="1100" spc="5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экземпляр</a:t>
            </a:r>
            <a:r>
              <a:rPr lang="ru-RU" sz="1100" spc="5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акта</a:t>
            </a:r>
            <a:r>
              <a:rPr lang="ru-RU" sz="1100" spc="5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выдается</a:t>
            </a:r>
            <a:r>
              <a:rPr lang="ru-RU" sz="1100" spc="5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участнику,</a:t>
            </a:r>
            <a:r>
              <a:rPr lang="ru-RU" sz="1100" spc="5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нарушившему</a:t>
            </a:r>
            <a:r>
              <a:rPr lang="ru-RU" sz="1100" spc="5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Порядок</a:t>
            </a:r>
            <a:r>
              <a:rPr lang="ru-RU" sz="1100" spc="5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проведения</a:t>
            </a:r>
            <a:r>
              <a:rPr lang="ru-RU" sz="1100" spc="5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ГИА-9,</a:t>
            </a:r>
            <a:r>
              <a:rPr lang="ru-RU" sz="1100" spc="-5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второй</a:t>
            </a:r>
            <a:r>
              <a:rPr lang="ru-RU" sz="1100" spc="5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экземпляр</a:t>
            </a:r>
            <a:r>
              <a:rPr lang="ru-RU" sz="1100" spc="-5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в тот же</a:t>
            </a:r>
            <a:r>
              <a:rPr lang="ru-RU" sz="1100" spc="-10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день направляется</a:t>
            </a:r>
            <a:r>
              <a:rPr lang="ru-RU" sz="1100" spc="-5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в</a:t>
            </a:r>
            <a:r>
              <a:rPr lang="ru-RU" sz="1100" spc="-5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ГЭК</a:t>
            </a:r>
            <a:r>
              <a:rPr lang="ru-RU" sz="1100" spc="10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ГИА-9.</a:t>
            </a:r>
          </a:p>
          <a:p>
            <a:pPr marR="72390"/>
            <a:endParaRPr lang="ru-RU" sz="500" dirty="0">
              <a:ea typeface="Times New Roman" panose="02020603050405020304" pitchFamily="18" charset="0"/>
            </a:endParaRPr>
          </a:p>
          <a:p>
            <a:pPr marR="76200"/>
            <a:r>
              <a:rPr lang="ru-RU" sz="1100" b="1" u="sng" dirty="0">
                <a:ea typeface="Times New Roman" panose="02020603050405020304" pitchFamily="18" charset="0"/>
              </a:rPr>
              <a:t>Если</a:t>
            </a:r>
            <a:r>
              <a:rPr lang="ru-RU" sz="1100" b="1" u="sng" spc="5" dirty="0">
                <a:ea typeface="Times New Roman" panose="02020603050405020304" pitchFamily="18" charset="0"/>
              </a:rPr>
              <a:t> </a:t>
            </a:r>
            <a:r>
              <a:rPr lang="ru-RU" sz="1100" b="1" u="sng" dirty="0">
                <a:ea typeface="Times New Roman" panose="02020603050405020304" pitchFamily="18" charset="0"/>
              </a:rPr>
              <a:t>участник</a:t>
            </a:r>
            <a:r>
              <a:rPr lang="ru-RU" sz="1100" b="1" u="sng" spc="5" dirty="0">
                <a:ea typeface="Times New Roman" panose="02020603050405020304" pitchFamily="18" charset="0"/>
              </a:rPr>
              <a:t> </a:t>
            </a:r>
            <a:r>
              <a:rPr lang="ru-RU" sz="1100" b="1" u="sng" dirty="0">
                <a:ea typeface="Times New Roman" panose="02020603050405020304" pitchFamily="18" charset="0"/>
              </a:rPr>
              <a:t>опоздал</a:t>
            </a:r>
            <a:r>
              <a:rPr lang="ru-RU" sz="1100" b="1" u="sng" spc="5" dirty="0">
                <a:ea typeface="Times New Roman" panose="02020603050405020304" pitchFamily="18" charset="0"/>
              </a:rPr>
              <a:t> </a:t>
            </a:r>
            <a:r>
              <a:rPr lang="ru-RU" sz="1100" b="1" u="sng" dirty="0">
                <a:ea typeface="Times New Roman" panose="02020603050405020304" pitchFamily="18" charset="0"/>
              </a:rPr>
              <a:t>на</a:t>
            </a:r>
            <a:r>
              <a:rPr lang="ru-RU" sz="1100" b="1" u="sng" spc="5" dirty="0">
                <a:ea typeface="Times New Roman" panose="02020603050405020304" pitchFamily="18" charset="0"/>
              </a:rPr>
              <a:t> </a:t>
            </a:r>
            <a:r>
              <a:rPr lang="ru-RU" sz="1100" b="1" u="sng" dirty="0">
                <a:ea typeface="Times New Roman" panose="02020603050405020304" pitchFamily="18" charset="0"/>
              </a:rPr>
              <a:t>экзамен</a:t>
            </a:r>
            <a:r>
              <a:rPr lang="ru-RU" sz="1100" b="1" dirty="0">
                <a:ea typeface="Times New Roman" panose="02020603050405020304" pitchFamily="18" charset="0"/>
              </a:rPr>
              <a:t>,</a:t>
            </a:r>
            <a:r>
              <a:rPr lang="ru-RU" sz="1100" b="1" spc="5" dirty="0">
                <a:ea typeface="Times New Roman" panose="02020603050405020304" pitchFamily="18" charset="0"/>
              </a:rPr>
              <a:t> </a:t>
            </a:r>
            <a:r>
              <a:rPr lang="ru-RU" sz="1100" b="1" dirty="0">
                <a:ea typeface="Times New Roman" panose="02020603050405020304" pitchFamily="18" charset="0"/>
              </a:rPr>
              <a:t>он</a:t>
            </a:r>
            <a:r>
              <a:rPr lang="ru-RU" sz="1100" b="1" spc="5" dirty="0">
                <a:ea typeface="Times New Roman" panose="02020603050405020304" pitchFamily="18" charset="0"/>
              </a:rPr>
              <a:t> </a:t>
            </a:r>
            <a:r>
              <a:rPr lang="ru-RU" sz="1100" b="1" dirty="0">
                <a:ea typeface="Times New Roman" panose="02020603050405020304" pitchFamily="18" charset="0"/>
              </a:rPr>
              <a:t>допускается</a:t>
            </a:r>
            <a:r>
              <a:rPr lang="ru-RU" sz="1100" b="1" spc="5" dirty="0">
                <a:ea typeface="Times New Roman" panose="02020603050405020304" pitchFamily="18" charset="0"/>
              </a:rPr>
              <a:t> </a:t>
            </a:r>
            <a:r>
              <a:rPr lang="ru-RU" sz="1100" b="1" dirty="0">
                <a:ea typeface="Times New Roman" panose="02020603050405020304" pitchFamily="18" charset="0"/>
              </a:rPr>
              <a:t>к</a:t>
            </a:r>
            <a:r>
              <a:rPr lang="ru-RU" sz="1100" b="1" spc="5" dirty="0">
                <a:ea typeface="Times New Roman" panose="02020603050405020304" pitchFamily="18" charset="0"/>
              </a:rPr>
              <a:t> </a:t>
            </a:r>
            <a:r>
              <a:rPr lang="ru-RU" sz="1100" b="1" dirty="0">
                <a:ea typeface="Times New Roman" panose="02020603050405020304" pitchFamily="18" charset="0"/>
              </a:rPr>
              <a:t>сдаче</a:t>
            </a:r>
            <a:r>
              <a:rPr lang="ru-RU" sz="1100" b="1" spc="5" dirty="0">
                <a:ea typeface="Times New Roman" panose="02020603050405020304" pitchFamily="18" charset="0"/>
              </a:rPr>
              <a:t> </a:t>
            </a:r>
            <a:r>
              <a:rPr lang="ru-RU" sz="1100" b="1" dirty="0">
                <a:ea typeface="Times New Roman" panose="02020603050405020304" pitchFamily="18" charset="0"/>
              </a:rPr>
              <a:t>экзамена</a:t>
            </a:r>
            <a:r>
              <a:rPr lang="ru-RU" sz="1100" dirty="0">
                <a:ea typeface="Times New Roman" panose="02020603050405020304" pitchFamily="18" charset="0"/>
              </a:rPr>
              <a:t>,</a:t>
            </a:r>
            <a:r>
              <a:rPr lang="ru-RU" sz="1100" spc="5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но</a:t>
            </a:r>
            <a:r>
              <a:rPr lang="ru-RU" sz="1100" spc="5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при</a:t>
            </a:r>
            <a:r>
              <a:rPr lang="ru-RU" sz="1100" spc="5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этом</a:t>
            </a:r>
            <a:r>
              <a:rPr lang="ru-RU" sz="1100" spc="5" dirty="0">
                <a:ea typeface="Times New Roman" panose="02020603050405020304" pitchFamily="18" charset="0"/>
              </a:rPr>
              <a:t> </a:t>
            </a:r>
            <a:r>
              <a:rPr lang="ru-RU" sz="1100" b="1" dirty="0">
                <a:ea typeface="Times New Roman" panose="02020603050405020304" pitchFamily="18" charset="0"/>
              </a:rPr>
              <a:t>продолжительность проведения</a:t>
            </a:r>
            <a:r>
              <a:rPr lang="ru-RU" sz="1100" dirty="0">
                <a:ea typeface="Times New Roman" panose="02020603050405020304" pitchFamily="18" charset="0"/>
              </a:rPr>
              <a:t> экзамена </a:t>
            </a:r>
            <a:r>
              <a:rPr lang="ru-RU" sz="1100" b="1" u="sng" dirty="0">
                <a:ea typeface="Times New Roman" panose="02020603050405020304" pitchFamily="18" charset="0"/>
              </a:rPr>
              <a:t>не продлевается</a:t>
            </a:r>
            <a:r>
              <a:rPr lang="ru-RU" sz="1100" dirty="0">
                <a:ea typeface="Times New Roman" panose="02020603050405020304" pitchFamily="18" charset="0"/>
              </a:rPr>
              <a:t>, и общий инструктаж, в том числе по</a:t>
            </a:r>
            <a:r>
              <a:rPr lang="ru-RU" sz="1100" spc="5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заполнению</a:t>
            </a:r>
            <a:r>
              <a:rPr lang="ru-RU" sz="1100" spc="-5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регистрационных</a:t>
            </a:r>
            <a:r>
              <a:rPr lang="ru-RU" sz="1100" spc="10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полей</a:t>
            </a:r>
            <a:r>
              <a:rPr lang="ru-RU" sz="1100" spc="-10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бланков,</a:t>
            </a:r>
            <a:r>
              <a:rPr lang="ru-RU" sz="1100" spc="-15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не</a:t>
            </a:r>
            <a:r>
              <a:rPr lang="ru-RU" sz="1100" spc="-5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проводится.</a:t>
            </a:r>
          </a:p>
          <a:p>
            <a:pPr marR="70485"/>
            <a:endParaRPr lang="ru-RU" sz="500" dirty="0">
              <a:ea typeface="Times New Roman" panose="02020603050405020304" pitchFamily="18" charset="0"/>
            </a:endParaRPr>
          </a:p>
          <a:p>
            <a:pPr marR="70485"/>
            <a:r>
              <a:rPr lang="ru-RU" sz="1100" b="1" dirty="0">
                <a:ea typeface="Times New Roman" panose="02020603050405020304" pitchFamily="18" charset="0"/>
              </a:rPr>
              <a:t>При</a:t>
            </a:r>
            <a:r>
              <a:rPr lang="ru-RU" sz="1100" b="1" spc="5" dirty="0">
                <a:ea typeface="Times New Roman" panose="02020603050405020304" pitchFamily="18" charset="0"/>
              </a:rPr>
              <a:t> </a:t>
            </a:r>
            <a:r>
              <a:rPr lang="ru-RU" sz="1100" b="1" dirty="0">
                <a:ea typeface="Times New Roman" panose="02020603050405020304" pitchFamily="18" charset="0"/>
              </a:rPr>
              <a:t>проведении</a:t>
            </a:r>
            <a:r>
              <a:rPr lang="ru-RU" sz="1100" b="1" spc="5" dirty="0">
                <a:ea typeface="Times New Roman" panose="02020603050405020304" pitchFamily="18" charset="0"/>
              </a:rPr>
              <a:t> </a:t>
            </a:r>
            <a:r>
              <a:rPr lang="ru-RU" sz="1100" b="1" dirty="0">
                <a:ea typeface="Times New Roman" panose="02020603050405020304" pitchFamily="18" charset="0"/>
              </a:rPr>
              <a:t>ОГЭ</a:t>
            </a:r>
            <a:r>
              <a:rPr lang="ru-RU" sz="1100" b="1" spc="5" dirty="0">
                <a:ea typeface="Times New Roman" panose="02020603050405020304" pitchFamily="18" charset="0"/>
              </a:rPr>
              <a:t> </a:t>
            </a:r>
            <a:r>
              <a:rPr lang="ru-RU" sz="1100" b="1" dirty="0">
                <a:ea typeface="Times New Roman" panose="02020603050405020304" pitchFamily="18" charset="0"/>
              </a:rPr>
              <a:t>по</a:t>
            </a:r>
            <a:r>
              <a:rPr lang="ru-RU" sz="1100" b="1" spc="5" dirty="0">
                <a:ea typeface="Times New Roman" panose="02020603050405020304" pitchFamily="18" charset="0"/>
              </a:rPr>
              <a:t> </a:t>
            </a:r>
            <a:r>
              <a:rPr lang="ru-RU" sz="1100" b="1" dirty="0">
                <a:ea typeface="Times New Roman" panose="02020603050405020304" pitchFamily="18" charset="0"/>
              </a:rPr>
              <a:t>иностранным</a:t>
            </a:r>
            <a:r>
              <a:rPr lang="ru-RU" sz="1100" b="1" spc="5" dirty="0">
                <a:ea typeface="Times New Roman" panose="02020603050405020304" pitchFamily="18" charset="0"/>
              </a:rPr>
              <a:t> </a:t>
            </a:r>
            <a:r>
              <a:rPr lang="ru-RU" sz="1100" b="1" dirty="0">
                <a:ea typeface="Times New Roman" panose="02020603050405020304" pitchFamily="18" charset="0"/>
              </a:rPr>
              <a:t>языкам</a:t>
            </a:r>
            <a:r>
              <a:rPr lang="ru-RU" sz="1100" spc="5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(письменная</a:t>
            </a:r>
            <a:r>
              <a:rPr lang="ru-RU" sz="1100" spc="5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часть)</a:t>
            </a:r>
            <a:r>
              <a:rPr lang="ru-RU" sz="1100" spc="5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раздел</a:t>
            </a:r>
            <a:r>
              <a:rPr lang="ru-RU" sz="1100" spc="5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«</a:t>
            </a:r>
            <a:r>
              <a:rPr lang="ru-RU" sz="1100" dirty="0" err="1">
                <a:ea typeface="Times New Roman" panose="02020603050405020304" pitchFamily="18" charset="0"/>
              </a:rPr>
              <a:t>Аудирование</a:t>
            </a:r>
            <a:r>
              <a:rPr lang="ru-RU" sz="1100" dirty="0">
                <a:ea typeface="Times New Roman" panose="02020603050405020304" pitchFamily="18" charset="0"/>
              </a:rPr>
              <a:t>»</a:t>
            </a:r>
            <a:r>
              <a:rPr lang="ru-RU" sz="1100" spc="-285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допуск</a:t>
            </a:r>
            <a:r>
              <a:rPr lang="ru-RU" sz="1100" spc="235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в</a:t>
            </a:r>
            <a:r>
              <a:rPr lang="ru-RU" sz="1100" spc="235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аудиторию</a:t>
            </a:r>
            <a:r>
              <a:rPr lang="ru-RU" sz="1100" spc="225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опоздавших</a:t>
            </a:r>
            <a:r>
              <a:rPr lang="ru-RU" sz="1100" spc="250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участников</a:t>
            </a:r>
            <a:r>
              <a:rPr lang="ru-RU" sz="1100" spc="225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после</a:t>
            </a:r>
            <a:r>
              <a:rPr lang="ru-RU" sz="1100" spc="225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включения</a:t>
            </a:r>
            <a:r>
              <a:rPr lang="ru-RU" sz="1100" spc="225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аудиозаписи</a:t>
            </a:r>
            <a:r>
              <a:rPr lang="ru-RU" sz="1100" spc="230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заданий</a:t>
            </a:r>
            <a:r>
              <a:rPr lang="ru-RU" sz="1100" spc="220" dirty="0">
                <a:ea typeface="Times New Roman" panose="02020603050405020304" pitchFamily="18" charset="0"/>
              </a:rPr>
              <a:t> </a:t>
            </a:r>
            <a:r>
              <a:rPr lang="ru-RU" sz="1100" dirty="0" smtClean="0">
                <a:ea typeface="Times New Roman" panose="02020603050405020304" pitchFamily="18" charset="0"/>
              </a:rPr>
              <a:t>раздела «</a:t>
            </a:r>
            <a:r>
              <a:rPr lang="ru-RU" sz="1100" dirty="0" err="1" smtClean="0">
                <a:ea typeface="Times New Roman" panose="02020603050405020304" pitchFamily="18" charset="0"/>
              </a:rPr>
              <a:t>Аудирование</a:t>
            </a:r>
            <a:r>
              <a:rPr lang="ru-RU" sz="1100" dirty="0">
                <a:ea typeface="Times New Roman" panose="02020603050405020304" pitchFamily="18" charset="0"/>
              </a:rPr>
              <a:t>»</a:t>
            </a:r>
            <a:r>
              <a:rPr lang="ru-RU" sz="1100" spc="5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не</a:t>
            </a:r>
            <a:r>
              <a:rPr lang="ru-RU" sz="1100" spc="5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осуществляется</a:t>
            </a:r>
            <a:r>
              <a:rPr lang="ru-RU" sz="1100" spc="5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(за</a:t>
            </a:r>
            <a:r>
              <a:rPr lang="ru-RU" sz="1100" spc="5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исключением</a:t>
            </a:r>
            <a:r>
              <a:rPr lang="ru-RU" sz="1100" spc="5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ситуации,</a:t>
            </a:r>
            <a:r>
              <a:rPr lang="ru-RU" sz="1100" spc="5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когда</a:t>
            </a:r>
            <a:r>
              <a:rPr lang="ru-RU" sz="1100" spc="5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в</a:t>
            </a:r>
            <a:r>
              <a:rPr lang="ru-RU" sz="1100" spc="5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аудитории</a:t>
            </a:r>
            <a:r>
              <a:rPr lang="ru-RU" sz="1100" spc="5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нет</a:t>
            </a:r>
            <a:r>
              <a:rPr lang="ru-RU" sz="1100" spc="5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других</a:t>
            </a:r>
            <a:r>
              <a:rPr lang="ru-RU" sz="1100" spc="5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участников</a:t>
            </a:r>
            <a:r>
              <a:rPr lang="ru-RU" sz="1100" spc="5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или</a:t>
            </a:r>
            <a:r>
              <a:rPr lang="ru-RU" sz="1100" spc="5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участники</a:t>
            </a:r>
            <a:r>
              <a:rPr lang="ru-RU" sz="1100" spc="5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в</a:t>
            </a:r>
            <a:r>
              <a:rPr lang="ru-RU" sz="1100" spc="5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аудитории</a:t>
            </a:r>
            <a:r>
              <a:rPr lang="ru-RU" sz="1100" spc="5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завершили</a:t>
            </a:r>
            <a:r>
              <a:rPr lang="ru-RU" sz="1100" spc="5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прослушивание</a:t>
            </a:r>
            <a:r>
              <a:rPr lang="ru-RU" sz="1100" spc="5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аудиозаписи</a:t>
            </a:r>
            <a:r>
              <a:rPr lang="ru-RU" sz="1100" dirty="0" smtClean="0">
                <a:ea typeface="Times New Roman" panose="02020603050405020304" pitchFamily="18" charset="0"/>
              </a:rPr>
              <a:t>).</a:t>
            </a:r>
            <a:endParaRPr lang="ru-RU" sz="1100" spc="5" dirty="0" smtClean="0">
              <a:ea typeface="Times New Roman" panose="02020603050405020304" pitchFamily="18" charset="0"/>
            </a:endParaRPr>
          </a:p>
          <a:p>
            <a:pPr marR="71755"/>
            <a:r>
              <a:rPr lang="ru-RU" sz="1100" b="1" dirty="0" smtClean="0">
                <a:ea typeface="Times New Roman" panose="02020603050405020304" pitchFamily="18" charset="0"/>
              </a:rPr>
              <a:t>Персональное</a:t>
            </a:r>
            <a:r>
              <a:rPr lang="ru-RU" sz="1100" b="1" spc="5" dirty="0" smtClean="0"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a typeface="Times New Roman" panose="02020603050405020304" pitchFamily="18" charset="0"/>
              </a:rPr>
              <a:t>аудирование</a:t>
            </a:r>
            <a:r>
              <a:rPr lang="ru-RU" sz="1100" b="1" spc="-70" dirty="0">
                <a:ea typeface="Times New Roman" panose="02020603050405020304" pitchFamily="18" charset="0"/>
              </a:rPr>
              <a:t> </a:t>
            </a:r>
            <a:r>
              <a:rPr lang="ru-RU" sz="1100" b="1" dirty="0">
                <a:ea typeface="Times New Roman" panose="02020603050405020304" pitchFamily="18" charset="0"/>
              </a:rPr>
              <a:t>для</a:t>
            </a:r>
            <a:r>
              <a:rPr lang="ru-RU" sz="1100" b="1" spc="-50" dirty="0">
                <a:ea typeface="Times New Roman" panose="02020603050405020304" pitchFamily="18" charset="0"/>
              </a:rPr>
              <a:t> </a:t>
            </a:r>
            <a:r>
              <a:rPr lang="ru-RU" sz="1100" b="1" dirty="0">
                <a:ea typeface="Times New Roman" panose="02020603050405020304" pitchFamily="18" charset="0"/>
              </a:rPr>
              <a:t>опоздавших</a:t>
            </a:r>
            <a:r>
              <a:rPr lang="ru-RU" sz="1100" b="1" spc="-45" dirty="0">
                <a:ea typeface="Times New Roman" panose="02020603050405020304" pitchFamily="18" charset="0"/>
              </a:rPr>
              <a:t> </a:t>
            </a:r>
            <a:r>
              <a:rPr lang="ru-RU" sz="1100" b="1" dirty="0">
                <a:ea typeface="Times New Roman" panose="02020603050405020304" pitchFamily="18" charset="0"/>
              </a:rPr>
              <a:t>участников</a:t>
            </a:r>
            <a:r>
              <a:rPr lang="ru-RU" sz="1100" b="1" spc="-65" dirty="0">
                <a:ea typeface="Times New Roman" panose="02020603050405020304" pitchFamily="18" charset="0"/>
              </a:rPr>
              <a:t> </a:t>
            </a:r>
            <a:r>
              <a:rPr lang="ru-RU" sz="1100" b="1" dirty="0">
                <a:ea typeface="Times New Roman" panose="02020603050405020304" pitchFamily="18" charset="0"/>
              </a:rPr>
              <a:t>не</a:t>
            </a:r>
            <a:r>
              <a:rPr lang="ru-RU" sz="1100" b="1" spc="-70" dirty="0">
                <a:ea typeface="Times New Roman" panose="02020603050405020304" pitchFamily="18" charset="0"/>
              </a:rPr>
              <a:t> </a:t>
            </a:r>
            <a:r>
              <a:rPr lang="ru-RU" sz="1100" b="1" dirty="0">
                <a:ea typeface="Times New Roman" panose="02020603050405020304" pitchFamily="18" charset="0"/>
              </a:rPr>
              <a:t>проводится</a:t>
            </a:r>
            <a:r>
              <a:rPr lang="ru-RU" sz="1100" spc="-60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(за</a:t>
            </a:r>
            <a:r>
              <a:rPr lang="ru-RU" sz="1100" spc="-70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исключением</a:t>
            </a:r>
            <a:r>
              <a:rPr lang="ru-RU" sz="1100" spc="-65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ситуации,</a:t>
            </a:r>
            <a:r>
              <a:rPr lang="ru-RU" sz="1100" spc="-60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когда</a:t>
            </a:r>
            <a:r>
              <a:rPr lang="ru-RU" sz="1100" spc="-70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в</a:t>
            </a:r>
            <a:r>
              <a:rPr lang="ru-RU" sz="1100" spc="-65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аудитории</a:t>
            </a:r>
            <a:r>
              <a:rPr lang="ru-RU" sz="1100" spc="-290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нет</a:t>
            </a:r>
            <a:r>
              <a:rPr lang="ru-RU" sz="1100" spc="-5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других</a:t>
            </a:r>
            <a:r>
              <a:rPr lang="ru-RU" sz="1100" spc="20" dirty="0">
                <a:ea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</a:rPr>
              <a:t>участников).</a:t>
            </a:r>
            <a:endParaRPr lang="ru-RU" sz="11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E2BA77C-4393-DD43-8AFF-64E293742EF1}"/>
              </a:ext>
            </a:extLst>
          </p:cNvPr>
          <p:cNvSpPr/>
          <p:nvPr/>
        </p:nvSpPr>
        <p:spPr>
          <a:xfrm>
            <a:off x="284586" y="302312"/>
            <a:ext cx="45719" cy="53319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08333" y="368854"/>
            <a:ext cx="31390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ts val="1200"/>
              <a:tabLst>
                <a:tab pos="963295" algn="l"/>
              </a:tabLst>
            </a:pPr>
            <a:r>
              <a:rPr lang="ru-RU" sz="2000" b="1" kern="0" dirty="0">
                <a:latin typeface="Century Gothic" panose="020B0502020202020204" pitchFamily="34" charset="0"/>
                <a:ea typeface="Times New Roman" panose="02020603050405020304" pitchFamily="18" charset="0"/>
              </a:rPr>
              <a:t>Проведение экзамена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l="16135" t="32290" r="14630" b="33093"/>
          <a:stretch>
            <a:fillRect/>
          </a:stretch>
        </p:blipFill>
        <p:spPr>
          <a:xfrm>
            <a:off x="11043137" y="206256"/>
            <a:ext cx="1125416" cy="56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95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8333" y="1218718"/>
            <a:ext cx="11074421" cy="5326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ea typeface="Times New Roman" panose="02020603050405020304" pitchFamily="18" charset="0"/>
              </a:rPr>
              <a:t>Во</a:t>
            </a:r>
            <a:r>
              <a:rPr lang="ru-RU" sz="1400" b="1" spc="-15" dirty="0">
                <a:ea typeface="Times New Roman" panose="02020603050405020304" pitchFamily="18" charset="0"/>
              </a:rPr>
              <a:t> </a:t>
            </a:r>
            <a:r>
              <a:rPr lang="ru-RU" sz="1400" b="1" dirty="0">
                <a:ea typeface="Times New Roman" panose="02020603050405020304" pitchFamily="18" charset="0"/>
              </a:rPr>
              <a:t>время</a:t>
            </a:r>
            <a:r>
              <a:rPr lang="ru-RU" sz="1400" b="1" spc="-10" dirty="0">
                <a:ea typeface="Times New Roman" panose="02020603050405020304" pitchFamily="18" charset="0"/>
              </a:rPr>
              <a:t> </a:t>
            </a:r>
            <a:r>
              <a:rPr lang="ru-RU" sz="1400" b="1" dirty="0">
                <a:ea typeface="Times New Roman" panose="02020603050405020304" pitchFamily="18" charset="0"/>
              </a:rPr>
              <a:t>экзамена</a:t>
            </a:r>
            <a:r>
              <a:rPr lang="ru-RU" sz="1400" b="1" spc="-15" dirty="0">
                <a:ea typeface="Times New Roman" panose="02020603050405020304" pitchFamily="18" charset="0"/>
              </a:rPr>
              <a:t> </a:t>
            </a:r>
            <a:r>
              <a:rPr lang="ru-RU" sz="1400" b="1" dirty="0">
                <a:ea typeface="Times New Roman" panose="02020603050405020304" pitchFamily="18" charset="0"/>
              </a:rPr>
              <a:t>на</a:t>
            </a:r>
            <a:r>
              <a:rPr lang="ru-RU" sz="1400" b="1" spc="-20" dirty="0">
                <a:ea typeface="Times New Roman" panose="02020603050405020304" pitchFamily="18" charset="0"/>
              </a:rPr>
              <a:t> </a:t>
            </a:r>
            <a:r>
              <a:rPr lang="ru-RU" sz="1400" b="1" dirty="0">
                <a:ea typeface="Times New Roman" panose="02020603050405020304" pitchFamily="18" charset="0"/>
              </a:rPr>
              <a:t>рабочем</a:t>
            </a:r>
            <a:r>
              <a:rPr lang="ru-RU" sz="1400" b="1" spc="-5" dirty="0">
                <a:ea typeface="Times New Roman" panose="02020603050405020304" pitchFamily="18" charset="0"/>
              </a:rPr>
              <a:t> </a:t>
            </a:r>
            <a:r>
              <a:rPr lang="ru-RU" sz="1400" b="1" dirty="0">
                <a:ea typeface="Times New Roman" panose="02020603050405020304" pitchFamily="18" charset="0"/>
              </a:rPr>
              <a:t>столе</a:t>
            </a:r>
            <a:r>
              <a:rPr lang="ru-RU" sz="1400" b="1" spc="5" dirty="0">
                <a:ea typeface="Times New Roman" panose="02020603050405020304" pitchFamily="18" charset="0"/>
              </a:rPr>
              <a:t> </a:t>
            </a:r>
            <a:r>
              <a:rPr lang="ru-RU" sz="1400" b="1" dirty="0">
                <a:ea typeface="Times New Roman" panose="02020603050405020304" pitchFamily="18" charset="0"/>
              </a:rPr>
              <a:t>участника,</a:t>
            </a:r>
            <a:r>
              <a:rPr lang="ru-RU" sz="1400" b="1" spc="-15" dirty="0">
                <a:ea typeface="Times New Roman" panose="02020603050405020304" pitchFamily="18" charset="0"/>
              </a:rPr>
              <a:t> </a:t>
            </a:r>
            <a:r>
              <a:rPr lang="ru-RU" sz="1400" b="1" dirty="0">
                <a:ea typeface="Times New Roman" panose="02020603050405020304" pitchFamily="18" charset="0"/>
              </a:rPr>
              <a:t>помимо</a:t>
            </a:r>
            <a:r>
              <a:rPr lang="ru-RU" sz="1400" b="1" spc="10" dirty="0">
                <a:ea typeface="Times New Roman" panose="02020603050405020304" pitchFamily="18" charset="0"/>
              </a:rPr>
              <a:t> </a:t>
            </a:r>
            <a:r>
              <a:rPr lang="ru-RU" sz="1400" b="1" dirty="0">
                <a:ea typeface="Times New Roman" panose="02020603050405020304" pitchFamily="18" charset="0"/>
              </a:rPr>
              <a:t>ЭМ</a:t>
            </a:r>
            <a:r>
              <a:rPr lang="ru-RU" sz="1400" b="1" spc="-10" dirty="0">
                <a:ea typeface="Times New Roman" panose="02020603050405020304" pitchFamily="18" charset="0"/>
              </a:rPr>
              <a:t> </a:t>
            </a:r>
            <a:r>
              <a:rPr lang="ru-RU" sz="1400" b="1" dirty="0">
                <a:ea typeface="Times New Roman" panose="02020603050405020304" pitchFamily="18" charset="0"/>
              </a:rPr>
              <a:t>и</a:t>
            </a:r>
            <a:r>
              <a:rPr lang="ru-RU" sz="1400" b="1" spc="-15" dirty="0">
                <a:ea typeface="Times New Roman" panose="02020603050405020304" pitchFamily="18" charset="0"/>
              </a:rPr>
              <a:t> </a:t>
            </a:r>
            <a:r>
              <a:rPr lang="ru-RU" sz="1400" b="1" dirty="0">
                <a:ea typeface="Times New Roman" panose="02020603050405020304" pitchFamily="18" charset="0"/>
              </a:rPr>
              <a:t>черновиков,</a:t>
            </a:r>
            <a:r>
              <a:rPr lang="ru-RU" sz="1400" b="1" spc="-10" dirty="0">
                <a:ea typeface="Times New Roman" panose="02020603050405020304" pitchFamily="18" charset="0"/>
              </a:rPr>
              <a:t> </a:t>
            </a:r>
            <a:r>
              <a:rPr lang="ru-RU" sz="1400" b="1" dirty="0">
                <a:ea typeface="Times New Roman" panose="02020603050405020304" pitchFamily="18" charset="0"/>
              </a:rPr>
              <a:t>могут</a:t>
            </a:r>
            <a:r>
              <a:rPr lang="ru-RU" sz="1400" b="1" spc="-10" dirty="0">
                <a:ea typeface="Times New Roman" panose="02020603050405020304" pitchFamily="18" charset="0"/>
              </a:rPr>
              <a:t> </a:t>
            </a:r>
            <a:r>
              <a:rPr lang="ru-RU" sz="1400" b="1" dirty="0">
                <a:ea typeface="Times New Roman" panose="02020603050405020304" pitchFamily="18" charset="0"/>
              </a:rPr>
              <a:t>находиться:</a:t>
            </a:r>
            <a:endParaRPr lang="ru-RU" sz="1200" dirty="0">
              <a:ea typeface="Times New Roman" panose="02020603050405020304" pitchFamily="18" charset="0"/>
            </a:endParaRPr>
          </a:p>
          <a:p>
            <a:pPr lvl="0">
              <a:lnSpc>
                <a:spcPts val="1465"/>
              </a:lnSpc>
              <a:buSzPts val="1200"/>
              <a:buFont typeface="Symbol" panose="05050102010706020507" pitchFamily="18" charset="2"/>
              <a:buChar char=""/>
              <a:tabLst>
                <a:tab pos="963295" algn="l"/>
              </a:tabLst>
            </a:pPr>
            <a:r>
              <a:rPr lang="ru-RU" sz="1200" b="1" i="1" dirty="0" err="1" smtClean="0">
                <a:ea typeface="Symbol" panose="05050102010706020507" pitchFamily="18" charset="2"/>
                <a:cs typeface="Symbol" panose="05050102010706020507" pitchFamily="18" charset="2"/>
              </a:rPr>
              <a:t>гелевая</a:t>
            </a:r>
            <a:r>
              <a:rPr lang="ru-RU" sz="1200" b="1" i="1" spc="-15" dirty="0" smtClean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200" b="1" i="1" dirty="0">
                <a:ea typeface="Symbol" panose="05050102010706020507" pitchFamily="18" charset="2"/>
                <a:cs typeface="Symbol" panose="05050102010706020507" pitchFamily="18" charset="2"/>
              </a:rPr>
              <a:t>или</a:t>
            </a:r>
            <a:r>
              <a:rPr lang="ru-RU" sz="1200" b="1" i="1" spc="-10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200" b="1" i="1" dirty="0">
                <a:ea typeface="Symbol" panose="05050102010706020507" pitchFamily="18" charset="2"/>
                <a:cs typeface="Symbol" panose="05050102010706020507" pitchFamily="18" charset="2"/>
              </a:rPr>
              <a:t>капиллярная</a:t>
            </a:r>
            <a:r>
              <a:rPr lang="ru-RU" sz="1200" b="1" i="1" spc="-10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200" b="1" i="1" dirty="0">
                <a:ea typeface="Symbol" panose="05050102010706020507" pitchFamily="18" charset="2"/>
                <a:cs typeface="Symbol" panose="05050102010706020507" pitchFamily="18" charset="2"/>
              </a:rPr>
              <a:t>ручка</a:t>
            </a:r>
            <a:r>
              <a:rPr lang="ru-RU" sz="1200" b="1" i="1" spc="-10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200" b="1" i="1" dirty="0">
                <a:ea typeface="Symbol" panose="05050102010706020507" pitchFamily="18" charset="2"/>
                <a:cs typeface="Symbol" panose="05050102010706020507" pitchFamily="18" charset="2"/>
              </a:rPr>
              <a:t>с</a:t>
            </a:r>
            <a:r>
              <a:rPr lang="ru-RU" sz="1200" b="1" i="1" spc="-15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200" b="1" i="1" dirty="0">
                <a:ea typeface="Symbol" panose="05050102010706020507" pitchFamily="18" charset="2"/>
                <a:cs typeface="Symbol" panose="05050102010706020507" pitchFamily="18" charset="2"/>
              </a:rPr>
              <a:t>чернилами</a:t>
            </a:r>
            <a:r>
              <a:rPr lang="ru-RU" sz="1200" b="1" i="1" spc="-15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200" b="1" i="1" dirty="0">
                <a:ea typeface="Symbol" panose="05050102010706020507" pitchFamily="18" charset="2"/>
                <a:cs typeface="Symbol" panose="05050102010706020507" pitchFamily="18" charset="2"/>
              </a:rPr>
              <a:t>черного</a:t>
            </a:r>
            <a:r>
              <a:rPr lang="ru-RU" sz="1200" b="1" i="1" spc="-10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200" b="1" i="1" dirty="0">
                <a:ea typeface="Symbol" panose="05050102010706020507" pitchFamily="18" charset="2"/>
                <a:cs typeface="Symbol" panose="05050102010706020507" pitchFamily="18" charset="2"/>
              </a:rPr>
              <a:t>цвета;</a:t>
            </a:r>
            <a:endParaRPr lang="ru-RU" sz="1100" dirty="0"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lvl="0">
              <a:lnSpc>
                <a:spcPts val="1465"/>
              </a:lnSpc>
              <a:buSzPts val="1200"/>
              <a:buFont typeface="Symbol" panose="05050102010706020507" pitchFamily="18" charset="2"/>
              <a:buChar char=""/>
              <a:tabLst>
                <a:tab pos="963295" algn="l"/>
              </a:tabLst>
            </a:pPr>
            <a:r>
              <a:rPr lang="ru-RU" sz="1200" b="1" i="1" dirty="0">
                <a:ea typeface="Symbol" panose="05050102010706020507" pitchFamily="18" charset="2"/>
                <a:cs typeface="Symbol" panose="05050102010706020507" pitchFamily="18" charset="2"/>
              </a:rPr>
              <a:t>документ,</a:t>
            </a:r>
            <a:r>
              <a:rPr lang="ru-RU" sz="1200" b="1" i="1" spc="-10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200" b="1" i="1" dirty="0">
                <a:ea typeface="Symbol" panose="05050102010706020507" pitchFamily="18" charset="2"/>
                <a:cs typeface="Symbol" panose="05050102010706020507" pitchFamily="18" charset="2"/>
              </a:rPr>
              <a:t>удостоверяющий</a:t>
            </a:r>
            <a:r>
              <a:rPr lang="ru-RU" sz="1200" b="1" i="1" spc="-15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200" b="1" i="1" dirty="0">
                <a:ea typeface="Symbol" panose="05050102010706020507" pitchFamily="18" charset="2"/>
                <a:cs typeface="Symbol" panose="05050102010706020507" pitchFamily="18" charset="2"/>
              </a:rPr>
              <a:t>личность;</a:t>
            </a:r>
            <a:endParaRPr lang="ru-RU" sz="1100" dirty="0"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R="80645" lvl="0">
              <a:lnSpc>
                <a:spcPct val="98000"/>
              </a:lnSpc>
              <a:buSzPts val="1200"/>
              <a:buFont typeface="Symbol" panose="05050102010706020507" pitchFamily="18" charset="2"/>
              <a:buChar char=""/>
              <a:tabLst>
                <a:tab pos="963295" algn="l"/>
              </a:tabLst>
            </a:pPr>
            <a:r>
              <a:rPr lang="ru-RU" sz="1200" b="1" i="1" dirty="0">
                <a:ea typeface="Symbol" panose="05050102010706020507" pitchFamily="18" charset="2"/>
                <a:cs typeface="Symbol" panose="05050102010706020507" pitchFamily="18" charset="2"/>
              </a:rPr>
              <a:t>средства</a:t>
            </a:r>
            <a:r>
              <a:rPr lang="ru-RU" sz="1200" b="1" i="1" spc="5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200" b="1" i="1" dirty="0">
                <a:ea typeface="Symbol" panose="05050102010706020507" pitchFamily="18" charset="2"/>
                <a:cs typeface="Symbol" panose="05050102010706020507" pitchFamily="18" charset="2"/>
              </a:rPr>
              <a:t>обучения</a:t>
            </a:r>
            <a:r>
              <a:rPr lang="ru-RU" sz="1200" b="1" i="1" spc="5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200" b="1" i="1" dirty="0">
                <a:ea typeface="Symbol" panose="05050102010706020507" pitchFamily="18" charset="2"/>
                <a:cs typeface="Symbol" panose="05050102010706020507" pitchFamily="18" charset="2"/>
              </a:rPr>
              <a:t>и</a:t>
            </a:r>
            <a:r>
              <a:rPr lang="ru-RU" sz="1200" b="1" i="1" spc="5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200" b="1" i="1" dirty="0">
                <a:ea typeface="Symbol" panose="05050102010706020507" pitchFamily="18" charset="2"/>
                <a:cs typeface="Symbol" panose="05050102010706020507" pitchFamily="18" charset="2"/>
              </a:rPr>
              <a:t>воспитания,</a:t>
            </a:r>
            <a:r>
              <a:rPr lang="ru-RU" sz="1200" b="1" i="1" spc="5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200" b="1" i="1" dirty="0">
                <a:ea typeface="Symbol" panose="05050102010706020507" pitchFamily="18" charset="2"/>
                <a:cs typeface="Symbol" panose="05050102010706020507" pitchFamily="18" charset="2"/>
              </a:rPr>
              <a:t>разрешенные</a:t>
            </a:r>
            <a:r>
              <a:rPr lang="ru-RU" sz="1200" b="1" i="1" spc="5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200" b="1" i="1" dirty="0">
                <a:ea typeface="Symbol" panose="05050102010706020507" pitchFamily="18" charset="2"/>
                <a:cs typeface="Symbol" panose="05050102010706020507" pitchFamily="18" charset="2"/>
              </a:rPr>
              <a:t>для</a:t>
            </a:r>
            <a:r>
              <a:rPr lang="ru-RU" sz="1200" b="1" i="1" spc="5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200" b="1" i="1" dirty="0">
                <a:ea typeface="Symbol" panose="05050102010706020507" pitchFamily="18" charset="2"/>
                <a:cs typeface="Symbol" panose="05050102010706020507" pitchFamily="18" charset="2"/>
              </a:rPr>
              <a:t>использования</a:t>
            </a:r>
            <a:r>
              <a:rPr lang="ru-RU" sz="1200" b="1" i="1" spc="5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200" b="1" i="1" dirty="0">
                <a:ea typeface="Symbol" panose="05050102010706020507" pitchFamily="18" charset="2"/>
                <a:cs typeface="Symbol" panose="05050102010706020507" pitchFamily="18" charset="2"/>
              </a:rPr>
              <a:t>на</a:t>
            </a:r>
            <a:r>
              <a:rPr lang="ru-RU" sz="1200" b="1" i="1" spc="5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200" b="1" i="1" dirty="0">
                <a:ea typeface="Symbol" panose="05050102010706020507" pitchFamily="18" charset="2"/>
                <a:cs typeface="Symbol" panose="05050102010706020507" pitchFamily="18" charset="2"/>
              </a:rPr>
              <a:t>экзамене</a:t>
            </a:r>
            <a:r>
              <a:rPr lang="ru-RU" sz="1200" b="1" i="1" spc="5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200" b="1" i="1" dirty="0">
                <a:ea typeface="Symbol" panose="05050102010706020507" pitchFamily="18" charset="2"/>
                <a:cs typeface="Symbol" panose="05050102010706020507" pitchFamily="18" charset="2"/>
              </a:rPr>
              <a:t>по</a:t>
            </a:r>
            <a:r>
              <a:rPr lang="ru-RU" sz="1200" b="1" i="1" spc="5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200" b="1" i="1" dirty="0">
                <a:ea typeface="Symbol" panose="05050102010706020507" pitchFamily="18" charset="2"/>
                <a:cs typeface="Symbol" panose="05050102010706020507" pitchFamily="18" charset="2"/>
              </a:rPr>
              <a:t>отдельным учебным</a:t>
            </a:r>
            <a:r>
              <a:rPr lang="ru-RU" sz="1200" b="1" i="1" spc="-10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200" b="1" i="1" dirty="0">
                <a:ea typeface="Symbol" panose="05050102010706020507" pitchFamily="18" charset="2"/>
                <a:cs typeface="Symbol" panose="05050102010706020507" pitchFamily="18" charset="2"/>
              </a:rPr>
              <a:t>предметам;</a:t>
            </a:r>
            <a:endParaRPr lang="ru-RU" sz="1100" dirty="0"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lvl="0">
              <a:lnSpc>
                <a:spcPts val="1460"/>
              </a:lnSpc>
              <a:buSzPts val="1200"/>
              <a:buFont typeface="Symbol" panose="05050102010706020507" pitchFamily="18" charset="2"/>
              <a:buChar char=""/>
              <a:tabLst>
                <a:tab pos="963295" algn="l"/>
              </a:tabLst>
            </a:pPr>
            <a:r>
              <a:rPr lang="ru-RU" sz="1200" b="1" i="1" dirty="0">
                <a:ea typeface="Symbol" panose="05050102010706020507" pitchFamily="18" charset="2"/>
                <a:cs typeface="Symbol" panose="05050102010706020507" pitchFamily="18" charset="2"/>
              </a:rPr>
              <a:t>лекарства</a:t>
            </a:r>
            <a:r>
              <a:rPr lang="ru-RU" sz="1200" b="1" i="1" spc="-15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200" b="1" i="1" dirty="0">
                <a:ea typeface="Symbol" panose="05050102010706020507" pitchFamily="18" charset="2"/>
                <a:cs typeface="Symbol" panose="05050102010706020507" pitchFamily="18" charset="2"/>
              </a:rPr>
              <a:t>и</a:t>
            </a:r>
            <a:r>
              <a:rPr lang="ru-RU" sz="1200" b="1" i="1" spc="-5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200" b="1" i="1" dirty="0">
                <a:ea typeface="Symbol" panose="05050102010706020507" pitchFamily="18" charset="2"/>
                <a:cs typeface="Symbol" panose="05050102010706020507" pitchFamily="18" charset="2"/>
              </a:rPr>
              <a:t>питание</a:t>
            </a:r>
            <a:r>
              <a:rPr lang="ru-RU" sz="1200" b="1" i="1" spc="-10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200" b="1" i="1" dirty="0">
                <a:ea typeface="Symbol" panose="05050102010706020507" pitchFamily="18" charset="2"/>
                <a:cs typeface="Symbol" panose="05050102010706020507" pitchFamily="18" charset="2"/>
              </a:rPr>
              <a:t>(при</a:t>
            </a:r>
            <a:r>
              <a:rPr lang="ru-RU" sz="1200" b="1" i="1" spc="-10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200" b="1" i="1" dirty="0">
                <a:ea typeface="Symbol" panose="05050102010706020507" pitchFamily="18" charset="2"/>
                <a:cs typeface="Symbol" panose="05050102010706020507" pitchFamily="18" charset="2"/>
              </a:rPr>
              <a:t>необходимости).</a:t>
            </a:r>
            <a:endParaRPr lang="ru-RU" sz="1100" dirty="0"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lvl="0">
              <a:lnSpc>
                <a:spcPts val="1460"/>
              </a:lnSpc>
              <a:buSzPts val="1200"/>
              <a:tabLst>
                <a:tab pos="963295" algn="l"/>
              </a:tabLst>
            </a:pPr>
            <a:endParaRPr lang="ru-RU" sz="1100" dirty="0">
              <a:ea typeface="Symbol" panose="05050102010706020507" pitchFamily="18" charset="2"/>
              <a:cs typeface="Symbol" panose="05050102010706020507" pitchFamily="18" charset="2"/>
            </a:endParaRPr>
          </a:p>
          <a:p>
            <a:pPr>
              <a:lnSpc>
                <a:spcPts val="1370"/>
              </a:lnSpc>
            </a:pPr>
            <a:r>
              <a:rPr lang="ru-RU" sz="1200" dirty="0">
                <a:ea typeface="Times New Roman" panose="02020603050405020304" pitchFamily="18" charset="0"/>
              </a:rPr>
              <a:t>Первая</a:t>
            </a:r>
            <a:r>
              <a:rPr lang="ru-RU" sz="1200" spc="-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часть</a:t>
            </a:r>
            <a:r>
              <a:rPr lang="ru-RU" sz="1200" spc="-10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инструктажа</a:t>
            </a:r>
            <a:r>
              <a:rPr lang="ru-RU" sz="1200" spc="-20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проводится</a:t>
            </a:r>
            <a:r>
              <a:rPr lang="ru-RU" sz="1200" spc="-1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с</a:t>
            </a:r>
            <a:r>
              <a:rPr lang="ru-RU" sz="1200" spc="-20" dirty="0"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ea typeface="Times New Roman" panose="02020603050405020304" pitchFamily="18" charset="0"/>
              </a:rPr>
              <a:t>9:50</a:t>
            </a:r>
            <a:r>
              <a:rPr lang="ru-RU" sz="1200" dirty="0">
                <a:ea typeface="Times New Roman" panose="02020603050405020304" pitchFamily="18" charset="0"/>
              </a:rPr>
              <a:t>,</a:t>
            </a:r>
            <a:r>
              <a:rPr lang="ru-RU" sz="1200" spc="-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во</a:t>
            </a:r>
            <a:r>
              <a:rPr lang="ru-RU" sz="1200" spc="-1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время</a:t>
            </a:r>
            <a:r>
              <a:rPr lang="ru-RU" sz="1200" spc="-1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которой участников</a:t>
            </a:r>
            <a:r>
              <a:rPr lang="ru-RU" sz="1200" spc="-1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информируют:</a:t>
            </a:r>
          </a:p>
          <a:p>
            <a:pPr lvl="0">
              <a:lnSpc>
                <a:spcPts val="1370"/>
              </a:lnSpc>
              <a:buSzPts val="1200"/>
              <a:buFont typeface="Symbol" panose="05050102010706020507" pitchFamily="18" charset="2"/>
              <a:buChar char=""/>
              <a:tabLst>
                <a:tab pos="963295" algn="l"/>
              </a:tabLst>
            </a:pPr>
            <a:r>
              <a:rPr lang="ru-RU" sz="1200" dirty="0">
                <a:ea typeface="Symbol" panose="05050102010706020507" pitchFamily="18" charset="2"/>
                <a:cs typeface="Symbol" panose="05050102010706020507" pitchFamily="18" charset="2"/>
              </a:rPr>
              <a:t>о</a:t>
            </a:r>
            <a:r>
              <a:rPr lang="ru-RU" sz="1200" spc="-15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200" dirty="0">
                <a:ea typeface="Symbol" panose="05050102010706020507" pitchFamily="18" charset="2"/>
                <a:cs typeface="Symbol" panose="05050102010706020507" pitchFamily="18" charset="2"/>
              </a:rPr>
              <a:t>порядке</a:t>
            </a:r>
            <a:r>
              <a:rPr lang="ru-RU" sz="1200" spc="-15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200" dirty="0">
                <a:ea typeface="Symbol" panose="05050102010706020507" pitchFamily="18" charset="2"/>
                <a:cs typeface="Symbol" panose="05050102010706020507" pitchFamily="18" charset="2"/>
              </a:rPr>
              <a:t>проведения</a:t>
            </a:r>
            <a:r>
              <a:rPr lang="ru-RU" sz="1200" spc="-10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200" dirty="0">
                <a:ea typeface="Symbol" panose="05050102010706020507" pitchFamily="18" charset="2"/>
                <a:cs typeface="Symbol" panose="05050102010706020507" pitchFamily="18" charset="2"/>
              </a:rPr>
              <a:t>экзамена;</a:t>
            </a:r>
            <a:endParaRPr lang="ru-RU" sz="1100" dirty="0"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lvl="0">
              <a:lnSpc>
                <a:spcPts val="1465"/>
              </a:lnSpc>
              <a:buSzPts val="1200"/>
              <a:buFont typeface="Symbol" panose="05050102010706020507" pitchFamily="18" charset="2"/>
              <a:buChar char=""/>
              <a:tabLst>
                <a:tab pos="963295" algn="l"/>
              </a:tabLst>
            </a:pPr>
            <a:r>
              <a:rPr lang="ru-RU" sz="1200" dirty="0">
                <a:ea typeface="Symbol" panose="05050102010706020507" pitchFamily="18" charset="2"/>
                <a:cs typeface="Symbol" panose="05050102010706020507" pitchFamily="18" charset="2"/>
              </a:rPr>
              <a:t>о</a:t>
            </a:r>
            <a:r>
              <a:rPr lang="ru-RU" sz="1200" spc="-20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200" dirty="0">
                <a:ea typeface="Symbol" panose="05050102010706020507" pitchFamily="18" charset="2"/>
                <a:cs typeface="Symbol" panose="05050102010706020507" pitchFamily="18" charset="2"/>
              </a:rPr>
              <a:t>правилах</a:t>
            </a:r>
            <a:r>
              <a:rPr lang="ru-RU" sz="1200" spc="-5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200" dirty="0">
                <a:ea typeface="Symbol" panose="05050102010706020507" pitchFamily="18" charset="2"/>
                <a:cs typeface="Symbol" panose="05050102010706020507" pitchFamily="18" charset="2"/>
              </a:rPr>
              <a:t>оформления</a:t>
            </a:r>
            <a:r>
              <a:rPr lang="ru-RU" sz="1200" spc="-30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200" dirty="0">
                <a:ea typeface="Symbol" panose="05050102010706020507" pitchFamily="18" charset="2"/>
                <a:cs typeface="Symbol" panose="05050102010706020507" pitchFamily="18" charset="2"/>
              </a:rPr>
              <a:t>экзаменационной</a:t>
            </a:r>
            <a:r>
              <a:rPr lang="ru-RU" sz="1200" spc="-15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200" dirty="0">
                <a:ea typeface="Symbol" panose="05050102010706020507" pitchFamily="18" charset="2"/>
                <a:cs typeface="Symbol" panose="05050102010706020507" pitchFamily="18" charset="2"/>
              </a:rPr>
              <a:t>работы;</a:t>
            </a:r>
            <a:endParaRPr lang="ru-RU" sz="1100" dirty="0"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R="76200" lvl="0">
              <a:lnSpc>
                <a:spcPct val="98000"/>
              </a:lnSpc>
              <a:buSzPts val="1200"/>
              <a:buFont typeface="Symbol" panose="05050102010706020507" pitchFamily="18" charset="2"/>
              <a:buChar char=""/>
              <a:tabLst>
                <a:tab pos="962660" algn="l"/>
                <a:tab pos="963295" algn="l"/>
              </a:tabLst>
            </a:pPr>
            <a:r>
              <a:rPr lang="ru-RU" sz="1200" dirty="0">
                <a:ea typeface="Symbol" panose="05050102010706020507" pitchFamily="18" charset="2"/>
                <a:cs typeface="Symbol" panose="05050102010706020507" pitchFamily="18" charset="2"/>
              </a:rPr>
              <a:t>о</a:t>
            </a:r>
            <a:r>
              <a:rPr lang="ru-RU" sz="1200" spc="125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200" dirty="0">
                <a:ea typeface="Symbol" panose="05050102010706020507" pitchFamily="18" charset="2"/>
                <a:cs typeface="Symbol" panose="05050102010706020507" pitchFamily="18" charset="2"/>
              </a:rPr>
              <a:t>продолжительности</a:t>
            </a:r>
            <a:r>
              <a:rPr lang="ru-RU" sz="1200" spc="120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200" dirty="0">
                <a:ea typeface="Symbol" panose="05050102010706020507" pitchFamily="18" charset="2"/>
                <a:cs typeface="Symbol" panose="05050102010706020507" pitchFamily="18" charset="2"/>
              </a:rPr>
              <a:t>выполнения</a:t>
            </a:r>
            <a:r>
              <a:rPr lang="ru-RU" sz="1200" spc="125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200" dirty="0">
                <a:ea typeface="Symbol" panose="05050102010706020507" pitchFamily="18" charset="2"/>
                <a:cs typeface="Symbol" panose="05050102010706020507" pitchFamily="18" charset="2"/>
              </a:rPr>
              <a:t>экзаменационной</a:t>
            </a:r>
            <a:r>
              <a:rPr lang="ru-RU" sz="1200" spc="120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200" dirty="0">
                <a:ea typeface="Symbol" panose="05050102010706020507" pitchFamily="18" charset="2"/>
                <a:cs typeface="Symbol" panose="05050102010706020507" pitchFamily="18" charset="2"/>
              </a:rPr>
              <a:t>работы</a:t>
            </a:r>
            <a:r>
              <a:rPr lang="ru-RU" sz="1200" spc="125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200" dirty="0">
                <a:ea typeface="Symbol" panose="05050102010706020507" pitchFamily="18" charset="2"/>
                <a:cs typeface="Symbol" panose="05050102010706020507" pitchFamily="18" charset="2"/>
              </a:rPr>
              <a:t>по</a:t>
            </a:r>
            <a:r>
              <a:rPr lang="ru-RU" sz="1200" spc="115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200" dirty="0">
                <a:ea typeface="Symbol" panose="05050102010706020507" pitchFamily="18" charset="2"/>
                <a:cs typeface="Symbol" panose="05050102010706020507" pitchFamily="18" charset="2"/>
              </a:rPr>
              <a:t>соответствующему</a:t>
            </a:r>
            <a:r>
              <a:rPr lang="ru-RU" sz="1200" spc="-285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200" dirty="0">
                <a:ea typeface="Symbol" panose="05050102010706020507" pitchFamily="18" charset="2"/>
                <a:cs typeface="Symbol" panose="05050102010706020507" pitchFamily="18" charset="2"/>
              </a:rPr>
              <a:t>учебному</a:t>
            </a:r>
            <a:r>
              <a:rPr lang="ru-RU" sz="1200" spc="-30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200" dirty="0">
                <a:ea typeface="Symbol" panose="05050102010706020507" pitchFamily="18" charset="2"/>
                <a:cs typeface="Symbol" panose="05050102010706020507" pitchFamily="18" charset="2"/>
              </a:rPr>
              <a:t>предмету;</a:t>
            </a:r>
            <a:endParaRPr lang="ru-RU" sz="1100" dirty="0"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R="72390" lvl="0">
              <a:lnSpc>
                <a:spcPct val="98000"/>
              </a:lnSpc>
              <a:buSzPts val="1200"/>
              <a:buFont typeface="Symbol" panose="05050102010706020507" pitchFamily="18" charset="2"/>
              <a:buChar char=""/>
              <a:tabLst>
                <a:tab pos="962660" algn="l"/>
                <a:tab pos="963295" algn="l"/>
              </a:tabLst>
            </a:pPr>
            <a:r>
              <a:rPr lang="ru-RU" sz="1200" dirty="0">
                <a:ea typeface="Symbol" panose="05050102010706020507" pitchFamily="18" charset="2"/>
                <a:cs typeface="Symbol" panose="05050102010706020507" pitchFamily="18" charset="2"/>
              </a:rPr>
              <a:t>о</a:t>
            </a:r>
            <a:r>
              <a:rPr lang="ru-RU" sz="1200" spc="-40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200" dirty="0">
                <a:ea typeface="Symbol" panose="05050102010706020507" pitchFamily="18" charset="2"/>
                <a:cs typeface="Symbol" panose="05050102010706020507" pitchFamily="18" charset="2"/>
              </a:rPr>
              <a:t>порядке</a:t>
            </a:r>
            <a:r>
              <a:rPr lang="ru-RU" sz="1200" spc="-55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200" dirty="0">
                <a:ea typeface="Symbol" panose="05050102010706020507" pitchFamily="18" charset="2"/>
                <a:cs typeface="Symbol" panose="05050102010706020507" pitchFamily="18" charset="2"/>
              </a:rPr>
              <a:t>подачи</a:t>
            </a:r>
            <a:r>
              <a:rPr lang="ru-RU" sz="1200" spc="-30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200" dirty="0">
                <a:ea typeface="Symbol" panose="05050102010706020507" pitchFamily="18" charset="2"/>
                <a:cs typeface="Symbol" panose="05050102010706020507" pitchFamily="18" charset="2"/>
              </a:rPr>
              <a:t>апелляций</a:t>
            </a:r>
            <a:r>
              <a:rPr lang="ru-RU" sz="1200" spc="-50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200" dirty="0">
                <a:ea typeface="Symbol" panose="05050102010706020507" pitchFamily="18" charset="2"/>
                <a:cs typeface="Symbol" panose="05050102010706020507" pitchFamily="18" charset="2"/>
              </a:rPr>
              <a:t>о</a:t>
            </a:r>
            <a:r>
              <a:rPr lang="ru-RU" sz="1200" spc="-50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200" dirty="0">
                <a:ea typeface="Symbol" panose="05050102010706020507" pitchFamily="18" charset="2"/>
                <a:cs typeface="Symbol" panose="05050102010706020507" pitchFamily="18" charset="2"/>
              </a:rPr>
              <a:t>нарушении</a:t>
            </a:r>
            <a:r>
              <a:rPr lang="ru-RU" sz="1200" spc="-25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200" dirty="0">
                <a:ea typeface="Symbol" panose="05050102010706020507" pitchFamily="18" charset="2"/>
                <a:cs typeface="Symbol" panose="05050102010706020507" pitchFamily="18" charset="2"/>
              </a:rPr>
              <a:t>установленного</a:t>
            </a:r>
            <a:r>
              <a:rPr lang="ru-RU" sz="1200" spc="-35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200" dirty="0">
                <a:ea typeface="Symbol" panose="05050102010706020507" pitchFamily="18" charset="2"/>
                <a:cs typeface="Symbol" panose="05050102010706020507" pitchFamily="18" charset="2"/>
              </a:rPr>
              <a:t>Порядка</a:t>
            </a:r>
            <a:r>
              <a:rPr lang="ru-RU" sz="1200" spc="-40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200" dirty="0">
                <a:ea typeface="Symbol" panose="05050102010706020507" pitchFamily="18" charset="2"/>
                <a:cs typeface="Symbol" panose="05050102010706020507" pitchFamily="18" charset="2"/>
              </a:rPr>
              <a:t>проведения</a:t>
            </a:r>
            <a:r>
              <a:rPr lang="ru-RU" sz="1200" spc="-40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200" dirty="0">
                <a:ea typeface="Symbol" panose="05050102010706020507" pitchFamily="18" charset="2"/>
                <a:cs typeface="Symbol" panose="05050102010706020507" pitchFamily="18" charset="2"/>
              </a:rPr>
              <a:t>ГИА-9</a:t>
            </a:r>
            <a:r>
              <a:rPr lang="ru-RU" sz="1200" spc="-35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200" dirty="0">
                <a:ea typeface="Symbol" panose="05050102010706020507" pitchFamily="18" charset="2"/>
                <a:cs typeface="Symbol" panose="05050102010706020507" pitchFamily="18" charset="2"/>
              </a:rPr>
              <a:t>и</a:t>
            </a:r>
            <a:r>
              <a:rPr lang="ru-RU" sz="1200" spc="-285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200" dirty="0">
                <a:ea typeface="Symbol" panose="05050102010706020507" pitchFamily="18" charset="2"/>
                <a:cs typeface="Symbol" panose="05050102010706020507" pitchFamily="18" charset="2"/>
              </a:rPr>
              <a:t>о</a:t>
            </a:r>
            <a:r>
              <a:rPr lang="ru-RU" sz="1200" spc="-5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200" dirty="0">
                <a:ea typeface="Symbol" panose="05050102010706020507" pitchFamily="18" charset="2"/>
                <a:cs typeface="Symbol" panose="05050102010706020507" pitchFamily="18" charset="2"/>
              </a:rPr>
              <a:t>несогласии с</a:t>
            </a:r>
            <a:r>
              <a:rPr lang="ru-RU" sz="1200" spc="-5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200" dirty="0">
                <a:ea typeface="Symbol" panose="05050102010706020507" pitchFamily="18" charset="2"/>
                <a:cs typeface="Symbol" panose="05050102010706020507" pitchFamily="18" charset="2"/>
              </a:rPr>
              <a:t>выставленными баллами;</a:t>
            </a:r>
            <a:endParaRPr lang="ru-RU" sz="1100" dirty="0"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lvl="0">
              <a:lnSpc>
                <a:spcPts val="1465"/>
              </a:lnSpc>
              <a:buSzPts val="1200"/>
              <a:buFont typeface="Symbol" panose="05050102010706020507" pitchFamily="18" charset="2"/>
              <a:buChar char=""/>
              <a:tabLst>
                <a:tab pos="962660" algn="l"/>
                <a:tab pos="963295" algn="l"/>
              </a:tabLst>
            </a:pPr>
            <a:r>
              <a:rPr lang="ru-RU" sz="1200" dirty="0">
                <a:ea typeface="Symbol" panose="05050102010706020507" pitchFamily="18" charset="2"/>
                <a:cs typeface="Symbol" panose="05050102010706020507" pitchFamily="18" charset="2"/>
              </a:rPr>
              <a:t>о</a:t>
            </a:r>
            <a:r>
              <a:rPr lang="ru-RU" sz="1200" spc="-15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200" dirty="0">
                <a:ea typeface="Symbol" panose="05050102010706020507" pitchFamily="18" charset="2"/>
                <a:cs typeface="Symbol" panose="05050102010706020507" pitchFamily="18" charset="2"/>
              </a:rPr>
              <a:t>порядке удаления</a:t>
            </a:r>
            <a:r>
              <a:rPr lang="ru-RU" sz="1200" spc="-10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200" dirty="0">
                <a:ea typeface="Symbol" panose="05050102010706020507" pitchFamily="18" charset="2"/>
                <a:cs typeface="Symbol" panose="05050102010706020507" pitchFamily="18" charset="2"/>
              </a:rPr>
              <a:t>с</a:t>
            </a:r>
            <a:r>
              <a:rPr lang="ru-RU" sz="1200" spc="-15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200" dirty="0">
                <a:ea typeface="Symbol" panose="05050102010706020507" pitchFamily="18" charset="2"/>
                <a:cs typeface="Symbol" panose="05050102010706020507" pitchFamily="18" charset="2"/>
              </a:rPr>
              <a:t>экзамена;</a:t>
            </a:r>
            <a:endParaRPr lang="ru-RU" sz="1100" dirty="0"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lvl="0">
              <a:lnSpc>
                <a:spcPts val="1460"/>
              </a:lnSpc>
              <a:buSzPts val="1200"/>
              <a:buFont typeface="Symbol" panose="05050102010706020507" pitchFamily="18" charset="2"/>
              <a:buChar char=""/>
              <a:tabLst>
                <a:tab pos="962660" algn="l"/>
                <a:tab pos="963295" algn="l"/>
              </a:tabLst>
            </a:pPr>
            <a:r>
              <a:rPr lang="ru-RU" sz="1200" dirty="0">
                <a:ea typeface="Symbol" panose="05050102010706020507" pitchFamily="18" charset="2"/>
                <a:cs typeface="Symbol" panose="05050102010706020507" pitchFamily="18" charset="2"/>
              </a:rPr>
              <a:t>о</a:t>
            </a:r>
            <a:r>
              <a:rPr lang="ru-RU" sz="1200" spc="-15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200" dirty="0">
                <a:ea typeface="Symbol" panose="05050102010706020507" pitchFamily="18" charset="2"/>
                <a:cs typeface="Symbol" panose="05050102010706020507" pitchFamily="18" charset="2"/>
              </a:rPr>
              <a:t>времени</a:t>
            </a:r>
            <a:r>
              <a:rPr lang="ru-RU" sz="1200" spc="-10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200" dirty="0">
                <a:ea typeface="Symbol" panose="05050102010706020507" pitchFamily="18" charset="2"/>
                <a:cs typeface="Symbol" panose="05050102010706020507" pitchFamily="18" charset="2"/>
              </a:rPr>
              <a:t>и</a:t>
            </a:r>
            <a:r>
              <a:rPr lang="ru-RU" sz="1200" spc="-10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200" dirty="0">
                <a:ea typeface="Symbol" panose="05050102010706020507" pitchFamily="18" charset="2"/>
                <a:cs typeface="Symbol" panose="05050102010706020507" pitchFamily="18" charset="2"/>
              </a:rPr>
              <a:t>месте</a:t>
            </a:r>
            <a:r>
              <a:rPr lang="ru-RU" sz="1200" spc="-10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200" dirty="0">
                <a:ea typeface="Symbol" panose="05050102010706020507" pitchFamily="18" charset="2"/>
                <a:cs typeface="Symbol" panose="05050102010706020507" pitchFamily="18" charset="2"/>
              </a:rPr>
              <a:t>ознакомления</a:t>
            </a:r>
            <a:r>
              <a:rPr lang="ru-RU" sz="1200" spc="-10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200" dirty="0">
                <a:ea typeface="Symbol" panose="05050102010706020507" pitchFamily="18" charset="2"/>
                <a:cs typeface="Symbol" panose="05050102010706020507" pitchFamily="18" charset="2"/>
              </a:rPr>
              <a:t>с</a:t>
            </a:r>
            <a:r>
              <a:rPr lang="ru-RU" sz="1200" spc="-15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200" dirty="0">
                <a:ea typeface="Symbol" panose="05050102010706020507" pitchFamily="18" charset="2"/>
                <a:cs typeface="Symbol" panose="05050102010706020507" pitchFamily="18" charset="2"/>
              </a:rPr>
              <a:t>результатами</a:t>
            </a:r>
            <a:r>
              <a:rPr lang="ru-RU" sz="1200" spc="-15" dirty="0"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200" dirty="0">
                <a:ea typeface="Symbol" panose="05050102010706020507" pitchFamily="18" charset="2"/>
                <a:cs typeface="Symbol" panose="05050102010706020507" pitchFamily="18" charset="2"/>
              </a:rPr>
              <a:t>ГИА-9.</a:t>
            </a:r>
            <a:endParaRPr lang="ru-RU" sz="1100" dirty="0"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lvl="0">
              <a:lnSpc>
                <a:spcPts val="1460"/>
              </a:lnSpc>
              <a:buSzPts val="1200"/>
              <a:tabLst>
                <a:tab pos="962660" algn="l"/>
                <a:tab pos="963295" algn="l"/>
              </a:tabLst>
            </a:pPr>
            <a:endParaRPr lang="ru-RU" sz="1100" dirty="0"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R="74930"/>
            <a:r>
              <a:rPr lang="ru-RU" sz="1200" dirty="0">
                <a:ea typeface="Times New Roman" panose="02020603050405020304" pitchFamily="18" charset="0"/>
              </a:rPr>
              <a:t>Не</a:t>
            </a:r>
            <a:r>
              <a:rPr lang="ru-RU" sz="1200" spc="-3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ранее</a:t>
            </a:r>
            <a:r>
              <a:rPr lang="ru-RU" sz="1200" spc="-3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10:00</a:t>
            </a:r>
            <a:r>
              <a:rPr lang="ru-RU" sz="1200" spc="-2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организатор</a:t>
            </a:r>
            <a:r>
              <a:rPr lang="ru-RU" sz="1200" spc="-20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в</a:t>
            </a:r>
            <a:r>
              <a:rPr lang="ru-RU" sz="1200" spc="-30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аудитории</a:t>
            </a:r>
            <a:r>
              <a:rPr lang="ru-RU" sz="1200" spc="-2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производит</a:t>
            </a:r>
            <a:r>
              <a:rPr lang="ru-RU" sz="1200" spc="-20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печать индивидуальных</a:t>
            </a:r>
            <a:r>
              <a:rPr lang="ru-RU" sz="1200" spc="-2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комплектов</a:t>
            </a:r>
            <a:r>
              <a:rPr lang="ru-RU" sz="1200" spc="-30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(ИК).</a:t>
            </a:r>
            <a:r>
              <a:rPr lang="ru-RU" sz="1200" spc="-28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Печать</a:t>
            </a:r>
            <a:r>
              <a:rPr lang="ru-RU" sz="1200" spc="30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ЭМ</a:t>
            </a:r>
            <a:r>
              <a:rPr lang="ru-RU" sz="1200" spc="2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осуществляется</a:t>
            </a:r>
            <a:r>
              <a:rPr lang="ru-RU" sz="1200" spc="20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в</a:t>
            </a:r>
            <a:r>
              <a:rPr lang="ru-RU" sz="1200" spc="2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чёрно-белом</a:t>
            </a:r>
            <a:r>
              <a:rPr lang="ru-RU" sz="1200" spc="20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и</a:t>
            </a:r>
            <a:r>
              <a:rPr lang="ru-RU" sz="1200" spc="2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одностороннем</a:t>
            </a:r>
            <a:r>
              <a:rPr lang="ru-RU" sz="1200" spc="2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режиме</a:t>
            </a:r>
            <a:r>
              <a:rPr lang="ru-RU" sz="1200" spc="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на</a:t>
            </a:r>
            <a:r>
              <a:rPr lang="ru-RU" sz="1200" spc="30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обычной</a:t>
            </a:r>
            <a:r>
              <a:rPr lang="ru-RU" sz="1200" spc="30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бумаге</a:t>
            </a:r>
            <a:r>
              <a:rPr lang="ru-RU" sz="1200" spc="20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формата</a:t>
            </a:r>
            <a:r>
              <a:rPr lang="ru-RU" sz="1200" spc="20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А4.</a:t>
            </a:r>
            <a:r>
              <a:rPr lang="ru-RU" sz="1200" spc="-28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По</a:t>
            </a:r>
            <a:r>
              <a:rPr lang="ru-RU" sz="1200" spc="-50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окончании</a:t>
            </a:r>
            <a:r>
              <a:rPr lang="ru-RU" sz="1200" spc="-5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печати</a:t>
            </a:r>
            <a:r>
              <a:rPr lang="ru-RU" sz="1200" spc="-3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ИК</a:t>
            </a:r>
            <a:r>
              <a:rPr lang="ru-RU" sz="1200" spc="-4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они</a:t>
            </a:r>
            <a:r>
              <a:rPr lang="ru-RU" sz="1200" spc="-40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выдаются</a:t>
            </a:r>
            <a:r>
              <a:rPr lang="ru-RU" sz="1200" spc="-3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участникам,</a:t>
            </a:r>
            <a:r>
              <a:rPr lang="ru-RU" sz="1200" spc="-4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после</a:t>
            </a:r>
            <a:r>
              <a:rPr lang="ru-RU" sz="1200" spc="-50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чего</a:t>
            </a:r>
            <a:r>
              <a:rPr lang="ru-RU" sz="1200" spc="-30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начинается</a:t>
            </a:r>
            <a:r>
              <a:rPr lang="ru-RU" sz="1200" spc="-50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вторая</a:t>
            </a:r>
            <a:r>
              <a:rPr lang="ru-RU" sz="1200" spc="-4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часть</a:t>
            </a:r>
            <a:r>
              <a:rPr lang="ru-RU" sz="1200" spc="-40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инструктажа.</a:t>
            </a:r>
          </a:p>
          <a:p>
            <a:pPr marR="79375"/>
            <a:r>
              <a:rPr lang="ru-RU" sz="1200" dirty="0">
                <a:ea typeface="Times New Roman" panose="02020603050405020304" pitchFamily="18" charset="0"/>
              </a:rPr>
              <a:t>ИК участника содержит бланк ответов №1, бланк ответов №2 и контрольные измерительные</a:t>
            </a:r>
            <a:r>
              <a:rPr lang="ru-RU" sz="1200" spc="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материалы</a:t>
            </a:r>
            <a:r>
              <a:rPr lang="ru-RU" sz="1200" spc="-10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(КИМ).</a:t>
            </a:r>
          </a:p>
          <a:p>
            <a:pPr marR="79375"/>
            <a:r>
              <a:rPr lang="ru-RU" sz="1200" dirty="0">
                <a:ea typeface="Times New Roman" panose="02020603050405020304" pitchFamily="18" charset="0"/>
              </a:rPr>
              <a:t> </a:t>
            </a:r>
          </a:p>
          <a:p>
            <a:pPr marR="78740"/>
            <a:r>
              <a:rPr lang="ru-RU" sz="1200" b="1" dirty="0">
                <a:ea typeface="Times New Roman" panose="02020603050405020304" pitchFamily="18" charset="0"/>
              </a:rPr>
              <a:t>После получения ИК участнику необходимо просмотреть бланки и текст КИМ</a:t>
            </a:r>
            <a:r>
              <a:rPr lang="ru-RU" sz="1200" dirty="0">
                <a:ea typeface="Times New Roman" panose="02020603050405020304" pitchFamily="18" charset="0"/>
              </a:rPr>
              <a:t>, проверить на</a:t>
            </a:r>
            <a:r>
              <a:rPr lang="ru-RU" sz="1200" spc="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наличие</a:t>
            </a:r>
            <a:r>
              <a:rPr lang="ru-RU" sz="1200" spc="-10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полиграфических</a:t>
            </a:r>
            <a:r>
              <a:rPr lang="ru-RU" sz="1200" spc="-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дефектов, количество страниц</a:t>
            </a:r>
            <a:r>
              <a:rPr lang="ru-RU" sz="1200" spc="-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КИМ.</a:t>
            </a:r>
          </a:p>
          <a:p>
            <a:pPr marR="78740">
              <a:lnSpc>
                <a:spcPct val="98000"/>
              </a:lnSpc>
            </a:pPr>
            <a:r>
              <a:rPr lang="ru-RU" sz="1200" b="1" u="sng" kern="0" dirty="0">
                <a:ea typeface="Times New Roman" panose="02020603050405020304" pitchFamily="18" charset="0"/>
              </a:rPr>
              <a:t>В</a:t>
            </a:r>
            <a:r>
              <a:rPr lang="ru-RU" sz="1200" b="1" u="sng" kern="0" spc="-65" dirty="0">
                <a:ea typeface="Times New Roman" panose="02020603050405020304" pitchFamily="18" charset="0"/>
              </a:rPr>
              <a:t> </a:t>
            </a:r>
            <a:r>
              <a:rPr lang="ru-RU" sz="1200" b="1" u="sng" kern="0" dirty="0">
                <a:ea typeface="Times New Roman" panose="02020603050405020304" pitchFamily="18" charset="0"/>
              </a:rPr>
              <a:t>случае</a:t>
            </a:r>
            <a:r>
              <a:rPr lang="ru-RU" sz="1200" b="1" u="sng" kern="0" spc="-65" dirty="0">
                <a:ea typeface="Times New Roman" panose="02020603050405020304" pitchFamily="18" charset="0"/>
              </a:rPr>
              <a:t> </a:t>
            </a:r>
            <a:r>
              <a:rPr lang="ru-RU" sz="1200" b="1" u="sng" kern="0" dirty="0">
                <a:ea typeface="Times New Roman" panose="02020603050405020304" pitchFamily="18" charset="0"/>
              </a:rPr>
              <a:t>выявления</a:t>
            </a:r>
            <a:r>
              <a:rPr lang="ru-RU" sz="1200" b="1" u="sng" kern="0" spc="-65" dirty="0">
                <a:ea typeface="Times New Roman" panose="02020603050405020304" pitchFamily="18" charset="0"/>
              </a:rPr>
              <a:t> </a:t>
            </a:r>
            <a:r>
              <a:rPr lang="ru-RU" sz="1200" b="1" u="sng" kern="0" dirty="0">
                <a:ea typeface="Times New Roman" panose="02020603050405020304" pitchFamily="18" charset="0"/>
              </a:rPr>
              <a:t>брака</a:t>
            </a:r>
            <a:r>
              <a:rPr lang="ru-RU" sz="1200" b="1" u="sng" kern="0" spc="-60" dirty="0">
                <a:ea typeface="Times New Roman" panose="02020603050405020304" pitchFamily="18" charset="0"/>
              </a:rPr>
              <a:t> </a:t>
            </a:r>
            <a:r>
              <a:rPr lang="ru-RU" sz="1200" b="1" u="sng" kern="0" dirty="0">
                <a:ea typeface="Times New Roman" panose="02020603050405020304" pitchFamily="18" charset="0"/>
              </a:rPr>
              <a:t>участнику</a:t>
            </a:r>
            <a:r>
              <a:rPr lang="ru-RU" sz="1200" b="1" u="sng" kern="0" spc="-65" dirty="0">
                <a:ea typeface="Times New Roman" panose="02020603050405020304" pitchFamily="18" charset="0"/>
              </a:rPr>
              <a:t> </a:t>
            </a:r>
            <a:r>
              <a:rPr lang="ru-RU" sz="1200" b="1" u="sng" kern="0" dirty="0">
                <a:ea typeface="Times New Roman" panose="02020603050405020304" pitchFamily="18" charset="0"/>
              </a:rPr>
              <a:t>необходимо</a:t>
            </a:r>
            <a:r>
              <a:rPr lang="ru-RU" sz="1200" b="1" u="sng" kern="0" spc="-60" dirty="0">
                <a:ea typeface="Times New Roman" panose="02020603050405020304" pitchFamily="18" charset="0"/>
              </a:rPr>
              <a:t> </a:t>
            </a:r>
            <a:r>
              <a:rPr lang="ru-RU" sz="1200" b="1" u="sng" kern="0" dirty="0">
                <a:ea typeface="Times New Roman" panose="02020603050405020304" pitchFamily="18" charset="0"/>
              </a:rPr>
              <a:t>обратиться</a:t>
            </a:r>
            <a:r>
              <a:rPr lang="ru-RU" sz="1200" b="1" u="sng" kern="0" spc="-65" dirty="0">
                <a:ea typeface="Times New Roman" panose="02020603050405020304" pitchFamily="18" charset="0"/>
              </a:rPr>
              <a:t> </a:t>
            </a:r>
            <a:r>
              <a:rPr lang="ru-RU" sz="1200" b="1" u="sng" kern="0" dirty="0">
                <a:ea typeface="Times New Roman" panose="02020603050405020304" pitchFamily="18" charset="0"/>
              </a:rPr>
              <a:t>к</a:t>
            </a:r>
            <a:r>
              <a:rPr lang="ru-RU" sz="1200" b="1" u="sng" kern="0" spc="-55" dirty="0">
                <a:ea typeface="Times New Roman" panose="02020603050405020304" pitchFamily="18" charset="0"/>
              </a:rPr>
              <a:t> </a:t>
            </a:r>
            <a:r>
              <a:rPr lang="ru-RU" sz="1200" b="1" u="sng" kern="0" dirty="0">
                <a:ea typeface="Times New Roman" panose="02020603050405020304" pitchFamily="18" charset="0"/>
              </a:rPr>
              <a:t>организатору</a:t>
            </a:r>
            <a:r>
              <a:rPr lang="ru-RU" sz="1200" b="1" u="sng" kern="0" spc="-65" dirty="0">
                <a:ea typeface="Times New Roman" panose="02020603050405020304" pitchFamily="18" charset="0"/>
              </a:rPr>
              <a:t> </a:t>
            </a:r>
            <a:r>
              <a:rPr lang="ru-RU" sz="1200" b="1" u="sng" kern="0" dirty="0">
                <a:ea typeface="Times New Roman" panose="02020603050405020304" pitchFamily="18" charset="0"/>
              </a:rPr>
              <a:t>в</a:t>
            </a:r>
            <a:r>
              <a:rPr lang="ru-RU" sz="1200" b="1" u="sng" kern="0" spc="-70" dirty="0">
                <a:ea typeface="Times New Roman" panose="02020603050405020304" pitchFamily="18" charset="0"/>
              </a:rPr>
              <a:t> </a:t>
            </a:r>
            <a:r>
              <a:rPr lang="ru-RU" sz="1200" b="1" u="sng" kern="0" dirty="0">
                <a:ea typeface="Times New Roman" panose="02020603050405020304" pitchFamily="18" charset="0"/>
              </a:rPr>
              <a:t>аудитории</a:t>
            </a:r>
            <a:r>
              <a:rPr lang="ru-RU" sz="1200" b="1" u="sng" kern="0" spc="-290" dirty="0">
                <a:ea typeface="Times New Roman" panose="02020603050405020304" pitchFamily="18" charset="0"/>
              </a:rPr>
              <a:t> </a:t>
            </a:r>
            <a:r>
              <a:rPr lang="ru-RU" sz="1200" b="1" u="sng" kern="0" dirty="0">
                <a:ea typeface="Times New Roman" panose="02020603050405020304" pitchFamily="18" charset="0"/>
              </a:rPr>
              <a:t>для</a:t>
            </a:r>
            <a:r>
              <a:rPr lang="ru-RU" sz="1200" b="1" u="sng" kern="0" spc="-10" dirty="0">
                <a:ea typeface="Times New Roman" panose="02020603050405020304" pitchFamily="18" charset="0"/>
              </a:rPr>
              <a:t> </a:t>
            </a:r>
            <a:r>
              <a:rPr lang="ru-RU" sz="1200" b="1" u="sng" kern="0" dirty="0">
                <a:ea typeface="Times New Roman" panose="02020603050405020304" pitchFamily="18" charset="0"/>
              </a:rPr>
              <a:t>замены ИК.</a:t>
            </a:r>
            <a:endParaRPr lang="ru-RU" sz="1200" b="1" kern="0" dirty="0">
              <a:ea typeface="Times New Roman" panose="02020603050405020304" pitchFamily="18" charset="0"/>
            </a:endParaRPr>
          </a:p>
          <a:p>
            <a:pPr marR="78740">
              <a:lnSpc>
                <a:spcPct val="98000"/>
              </a:lnSpc>
            </a:pPr>
            <a:r>
              <a:rPr lang="ru-RU" sz="1200" b="1" kern="0" dirty="0">
                <a:ea typeface="Times New Roman" panose="02020603050405020304" pitchFamily="18" charset="0"/>
              </a:rPr>
              <a:t> </a:t>
            </a:r>
          </a:p>
          <a:p>
            <a:pPr marR="75565"/>
            <a:r>
              <a:rPr lang="ru-RU" sz="1200" dirty="0">
                <a:ea typeface="Times New Roman" panose="02020603050405020304" pitchFamily="18" charset="0"/>
              </a:rPr>
              <a:t>По завершении заполнения регистрационных полей бланка ответов №1 и бланка ответов №2</a:t>
            </a:r>
            <a:r>
              <a:rPr lang="ru-RU" sz="1200" spc="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организатор</a:t>
            </a:r>
            <a:r>
              <a:rPr lang="ru-RU" sz="1200" spc="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объявляет</a:t>
            </a:r>
            <a:r>
              <a:rPr lang="ru-RU" sz="1200" spc="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время</a:t>
            </a:r>
            <a:r>
              <a:rPr lang="ru-RU" sz="1200" spc="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начала</a:t>
            </a:r>
            <a:r>
              <a:rPr lang="ru-RU" sz="1200" spc="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экзамена</a:t>
            </a:r>
            <a:r>
              <a:rPr lang="ru-RU" sz="1200" spc="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и</a:t>
            </a:r>
            <a:r>
              <a:rPr lang="ru-RU" sz="1200" spc="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время</a:t>
            </a:r>
            <a:r>
              <a:rPr lang="ru-RU" sz="1200" spc="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его</a:t>
            </a:r>
            <a:r>
              <a:rPr lang="ru-RU" sz="1200" spc="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окончания,</a:t>
            </a:r>
            <a:r>
              <a:rPr lang="ru-RU" sz="1200" spc="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фиксируя</a:t>
            </a:r>
            <a:r>
              <a:rPr lang="ru-RU" sz="1200" spc="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их</a:t>
            </a:r>
            <a:r>
              <a:rPr lang="ru-RU" sz="1200" spc="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на</a:t>
            </a:r>
            <a:r>
              <a:rPr lang="ru-RU" sz="1200" spc="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доске</a:t>
            </a:r>
            <a:r>
              <a:rPr lang="ru-RU" sz="1200" spc="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(информационном</a:t>
            </a:r>
            <a:r>
              <a:rPr lang="ru-RU" sz="1200" spc="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стенде).</a:t>
            </a:r>
            <a:r>
              <a:rPr lang="ru-RU" sz="1200" spc="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Далее</a:t>
            </a:r>
            <a:r>
              <a:rPr lang="ru-RU" sz="1200" spc="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участники</a:t>
            </a:r>
            <a:r>
              <a:rPr lang="ru-RU" sz="1200" spc="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экзамена</a:t>
            </a:r>
            <a:r>
              <a:rPr lang="ru-RU" sz="1200" spc="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приступают</a:t>
            </a:r>
            <a:r>
              <a:rPr lang="ru-RU" sz="1200" spc="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к</a:t>
            </a:r>
            <a:r>
              <a:rPr lang="ru-RU" sz="1200" spc="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выполнению</a:t>
            </a:r>
            <a:r>
              <a:rPr lang="ru-RU" sz="1200" spc="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заданий</a:t>
            </a:r>
            <a:r>
              <a:rPr lang="ru-RU" sz="1200" spc="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экзаменационной</a:t>
            </a:r>
            <a:r>
              <a:rPr lang="ru-RU" sz="1200" spc="10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работы.</a:t>
            </a:r>
          </a:p>
          <a:p>
            <a:pPr marR="75565"/>
            <a:r>
              <a:rPr lang="ru-RU" sz="1200" dirty="0">
                <a:ea typeface="Times New Roman" panose="02020603050405020304" pitchFamily="18" charset="0"/>
              </a:rPr>
              <a:t> </a:t>
            </a:r>
          </a:p>
          <a:p>
            <a:pPr marR="76200"/>
            <a:r>
              <a:rPr lang="ru-RU" sz="1200" b="1" u="sng" dirty="0">
                <a:ea typeface="Times New Roman" panose="02020603050405020304" pitchFamily="18" charset="0"/>
              </a:rPr>
              <a:t>Обратите</a:t>
            </a:r>
            <a:r>
              <a:rPr lang="ru-RU" sz="1200" b="1" u="sng" spc="5" dirty="0">
                <a:ea typeface="Times New Roman" panose="02020603050405020304" pitchFamily="18" charset="0"/>
              </a:rPr>
              <a:t> </a:t>
            </a:r>
            <a:r>
              <a:rPr lang="ru-RU" sz="1200" b="1" u="sng" dirty="0" smtClean="0">
                <a:ea typeface="Times New Roman" panose="02020603050405020304" pitchFamily="18" charset="0"/>
              </a:rPr>
              <a:t>внимание!</a:t>
            </a:r>
            <a:endParaRPr lang="ru-RU" sz="1200" b="1" spc="5" dirty="0" smtClean="0">
              <a:ea typeface="Times New Roman" panose="02020603050405020304" pitchFamily="18" charset="0"/>
            </a:endParaRPr>
          </a:p>
          <a:p>
            <a:pPr marR="76200"/>
            <a:r>
              <a:rPr lang="ru-RU" sz="1200" b="1" dirty="0" smtClean="0">
                <a:ea typeface="Times New Roman" panose="02020603050405020304" pitchFamily="18" charset="0"/>
              </a:rPr>
              <a:t>Оборотная</a:t>
            </a:r>
            <a:r>
              <a:rPr lang="ru-RU" sz="1200" b="1" spc="5" dirty="0" smtClean="0">
                <a:ea typeface="Times New Roman" panose="02020603050405020304" pitchFamily="18" charset="0"/>
              </a:rPr>
              <a:t> </a:t>
            </a:r>
            <a:r>
              <a:rPr lang="ru-RU" sz="1200" b="1" dirty="0">
                <a:ea typeface="Times New Roman" panose="02020603050405020304" pitchFamily="18" charset="0"/>
              </a:rPr>
              <a:t>сторона</a:t>
            </a:r>
            <a:r>
              <a:rPr lang="ru-RU" sz="1200" b="1" spc="5" dirty="0">
                <a:ea typeface="Times New Roman" panose="02020603050405020304" pitchFamily="18" charset="0"/>
              </a:rPr>
              <a:t> </a:t>
            </a:r>
            <a:r>
              <a:rPr lang="ru-RU" sz="1200" b="1" dirty="0">
                <a:ea typeface="Times New Roman" panose="02020603050405020304" pitchFamily="18" charset="0"/>
              </a:rPr>
              <a:t>экзаменационных</a:t>
            </a:r>
            <a:r>
              <a:rPr lang="ru-RU" sz="1200" b="1" spc="5" dirty="0">
                <a:ea typeface="Times New Roman" panose="02020603050405020304" pitchFamily="18" charset="0"/>
              </a:rPr>
              <a:t> </a:t>
            </a:r>
            <a:r>
              <a:rPr lang="ru-RU" sz="1200" b="1" dirty="0">
                <a:ea typeface="Times New Roman" panose="02020603050405020304" pitchFamily="18" charset="0"/>
              </a:rPr>
              <a:t>бланков</a:t>
            </a:r>
            <a:r>
              <a:rPr lang="ru-RU" sz="1200" b="1" spc="5" dirty="0">
                <a:ea typeface="Times New Roman" panose="02020603050405020304" pitchFamily="18" charset="0"/>
              </a:rPr>
              <a:t> </a:t>
            </a:r>
            <a:r>
              <a:rPr lang="ru-RU" sz="1200" b="1" dirty="0">
                <a:ea typeface="Times New Roman" panose="02020603050405020304" pitchFamily="18" charset="0"/>
              </a:rPr>
              <a:t>не</a:t>
            </a:r>
            <a:r>
              <a:rPr lang="ru-RU" sz="1200" b="1" spc="5" dirty="0">
                <a:ea typeface="Times New Roman" panose="02020603050405020304" pitchFamily="18" charset="0"/>
              </a:rPr>
              <a:t> </a:t>
            </a:r>
            <a:r>
              <a:rPr lang="ru-RU" sz="1200" b="1" dirty="0">
                <a:ea typeface="Times New Roman" panose="02020603050405020304" pitchFamily="18" charset="0"/>
              </a:rPr>
              <a:t>используется</a:t>
            </a:r>
            <a:r>
              <a:rPr lang="ru-RU" sz="1200" spc="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для</a:t>
            </a:r>
            <a:r>
              <a:rPr lang="ru-RU" sz="1200" spc="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записи ответов на задания КИМ. Записи на листах КИМ, оборотных сторонах бланков и </a:t>
            </a:r>
            <a:r>
              <a:rPr lang="ru-RU" sz="1200" dirty="0" smtClean="0">
                <a:ea typeface="Times New Roman" panose="02020603050405020304" pitchFamily="18" charset="0"/>
              </a:rPr>
              <a:t>черновиках </a:t>
            </a:r>
            <a:r>
              <a:rPr lang="ru-RU" sz="1200" b="1" u="sng" dirty="0" smtClean="0">
                <a:ea typeface="Times New Roman" panose="02020603050405020304" pitchFamily="18" charset="0"/>
              </a:rPr>
              <a:t>не</a:t>
            </a:r>
            <a:r>
              <a:rPr lang="ru-RU" sz="1200" b="1" u="sng" spc="-10" dirty="0" smtClean="0">
                <a:ea typeface="Times New Roman" panose="02020603050405020304" pitchFamily="18" charset="0"/>
              </a:rPr>
              <a:t> </a:t>
            </a:r>
            <a:r>
              <a:rPr lang="ru-RU" sz="1200" b="1" u="sng" dirty="0">
                <a:ea typeface="Times New Roman" panose="02020603050405020304" pitchFamily="18" charset="0"/>
              </a:rPr>
              <a:t>обрабатываются и не</a:t>
            </a:r>
            <a:r>
              <a:rPr lang="ru-RU" sz="1200" b="1" u="sng" spc="-5" dirty="0">
                <a:ea typeface="Times New Roman" panose="02020603050405020304" pitchFamily="18" charset="0"/>
              </a:rPr>
              <a:t> </a:t>
            </a:r>
            <a:r>
              <a:rPr lang="ru-RU" sz="1200" b="1" u="sng" dirty="0">
                <a:ea typeface="Times New Roman" panose="02020603050405020304" pitchFamily="18" charset="0"/>
              </a:rPr>
              <a:t>проверяются</a:t>
            </a:r>
            <a:r>
              <a:rPr lang="ru-RU" sz="1200" dirty="0">
                <a:ea typeface="Times New Roman" panose="02020603050405020304" pitchFamily="18" charset="0"/>
              </a:rPr>
              <a:t>.</a:t>
            </a:r>
            <a:endParaRPr lang="ru-RU" sz="11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E2BA77C-4393-DD43-8AFF-64E293742EF1}"/>
              </a:ext>
            </a:extLst>
          </p:cNvPr>
          <p:cNvSpPr/>
          <p:nvPr/>
        </p:nvSpPr>
        <p:spPr>
          <a:xfrm>
            <a:off x="284586" y="302312"/>
            <a:ext cx="45719" cy="53319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08333" y="368854"/>
            <a:ext cx="31390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ts val="1200"/>
              <a:tabLst>
                <a:tab pos="963295" algn="l"/>
              </a:tabLst>
            </a:pPr>
            <a:r>
              <a:rPr lang="ru-RU" sz="2000" b="1" kern="0" dirty="0">
                <a:latin typeface="Century Gothic" panose="020B0502020202020204" pitchFamily="34" charset="0"/>
                <a:ea typeface="Times New Roman" panose="02020603050405020304" pitchFamily="18" charset="0"/>
              </a:rPr>
              <a:t>Проведение экзамена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16135" t="32290" r="14630" b="33093"/>
          <a:stretch>
            <a:fillRect/>
          </a:stretch>
        </p:blipFill>
        <p:spPr>
          <a:xfrm>
            <a:off x="11043137" y="206256"/>
            <a:ext cx="1125416" cy="562708"/>
          </a:xfrm>
          <a:prstGeom prst="rect">
            <a:avLst/>
          </a:prstGeom>
        </p:spPr>
      </p:pic>
      <p:pic>
        <p:nvPicPr>
          <p:cNvPr id="7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flipV="1">
            <a:off x="11418357" y="6403698"/>
            <a:ext cx="635897" cy="33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01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8333" y="1251881"/>
            <a:ext cx="1110959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4295"/>
            <a:r>
              <a:rPr lang="ru-RU" sz="1200" b="1" dirty="0">
                <a:ea typeface="Times New Roman" panose="02020603050405020304" pitchFamily="18" charset="0"/>
              </a:rPr>
              <a:t>Во время экзамена участники имеют право</a:t>
            </a:r>
            <a:r>
              <a:rPr lang="ru-RU" sz="1200" dirty="0">
                <a:ea typeface="Times New Roman" panose="02020603050405020304" pitchFamily="18" charset="0"/>
              </a:rPr>
              <a:t> выходить из аудитории и перемещаться по ППЭ</a:t>
            </a:r>
            <a:r>
              <a:rPr lang="ru-RU" sz="1200" spc="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только</a:t>
            </a:r>
            <a:r>
              <a:rPr lang="ru-RU" sz="1200" spc="-5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в</a:t>
            </a:r>
            <a:r>
              <a:rPr lang="ru-RU" sz="1200" spc="-6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сопровождении</a:t>
            </a:r>
            <a:r>
              <a:rPr lang="ru-RU" sz="1200" spc="-50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одного</a:t>
            </a:r>
            <a:r>
              <a:rPr lang="ru-RU" sz="1200" spc="-60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из</a:t>
            </a:r>
            <a:r>
              <a:rPr lang="ru-RU" sz="1200" spc="-4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организаторов</a:t>
            </a:r>
            <a:r>
              <a:rPr lang="ru-RU" sz="1200" spc="-5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вне</a:t>
            </a:r>
            <a:r>
              <a:rPr lang="ru-RU" sz="1200" spc="-55" dirty="0"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ea typeface="Times New Roman" panose="02020603050405020304" pitchFamily="18" charset="0"/>
              </a:rPr>
              <a:t>аудитории.</a:t>
            </a:r>
            <a:endParaRPr lang="ru-RU" sz="1200" spc="-55" dirty="0" smtClean="0">
              <a:ea typeface="Times New Roman" panose="02020603050405020304" pitchFamily="18" charset="0"/>
            </a:endParaRPr>
          </a:p>
          <a:p>
            <a:pPr marR="74295"/>
            <a:r>
              <a:rPr lang="ru-RU" sz="1200" dirty="0" smtClean="0">
                <a:ea typeface="Times New Roman" panose="02020603050405020304" pitchFamily="18" charset="0"/>
              </a:rPr>
              <a:t>При</a:t>
            </a:r>
            <a:r>
              <a:rPr lang="ru-RU" sz="1200" spc="-35" dirty="0" smtClean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выходе</a:t>
            </a:r>
            <a:r>
              <a:rPr lang="ru-RU" sz="1200" spc="-5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из</a:t>
            </a:r>
            <a:r>
              <a:rPr lang="ru-RU" sz="1200" spc="-4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аудитории</a:t>
            </a:r>
            <a:r>
              <a:rPr lang="ru-RU" sz="1200" spc="-3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участники</a:t>
            </a:r>
            <a:r>
              <a:rPr lang="ru-RU" sz="1200" spc="-28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оставляют ЭМ и</a:t>
            </a:r>
            <a:r>
              <a:rPr lang="ru-RU" sz="1200" spc="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черновики</a:t>
            </a:r>
            <a:r>
              <a:rPr lang="ru-RU" sz="1200" spc="-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на</a:t>
            </a:r>
            <a:r>
              <a:rPr lang="ru-RU" sz="1200" spc="-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рабочем</a:t>
            </a:r>
            <a:r>
              <a:rPr lang="ru-RU" sz="1200" spc="-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столе.</a:t>
            </a:r>
          </a:p>
          <a:p>
            <a:pPr marR="74295"/>
            <a:r>
              <a:rPr lang="ru-RU" sz="1200" dirty="0">
                <a:ea typeface="Times New Roman" panose="02020603050405020304" pitchFamily="18" charset="0"/>
              </a:rPr>
              <a:t> </a:t>
            </a:r>
          </a:p>
          <a:p>
            <a:pPr marR="73025"/>
            <a:r>
              <a:rPr lang="ru-RU" sz="1200" b="1" dirty="0">
                <a:ea typeface="Times New Roman" panose="02020603050405020304" pitchFamily="18" charset="0"/>
              </a:rPr>
              <a:t>В случае ухудшения самочувствия</a:t>
            </a:r>
            <a:r>
              <a:rPr lang="ru-RU" sz="1200" dirty="0">
                <a:ea typeface="Times New Roman" panose="02020603050405020304" pitchFamily="18" charset="0"/>
              </a:rPr>
              <a:t> участник может обратиться к организатору в аудитории и в</a:t>
            </a:r>
            <a:r>
              <a:rPr lang="ru-RU" sz="1200" spc="-28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сопровождении</a:t>
            </a:r>
            <a:r>
              <a:rPr lang="ru-RU" sz="1200" spc="-2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организатора</a:t>
            </a:r>
            <a:r>
              <a:rPr lang="ru-RU" sz="1200" spc="-2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вне</a:t>
            </a:r>
            <a:r>
              <a:rPr lang="ru-RU" sz="1200" spc="-3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аудитории</a:t>
            </a:r>
            <a:r>
              <a:rPr lang="ru-RU" sz="1200" spc="-3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пройти</a:t>
            </a:r>
            <a:r>
              <a:rPr lang="ru-RU" sz="1200" spc="-30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в</a:t>
            </a:r>
            <a:r>
              <a:rPr lang="ru-RU" sz="1200" spc="-30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медицинский</a:t>
            </a:r>
            <a:r>
              <a:rPr lang="ru-RU" sz="1200" spc="-3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кабинет.</a:t>
            </a:r>
            <a:r>
              <a:rPr lang="ru-RU" sz="1200" spc="-2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В</a:t>
            </a:r>
            <a:r>
              <a:rPr lang="ru-RU" sz="1200" spc="-40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случае</a:t>
            </a:r>
            <a:r>
              <a:rPr lang="ru-RU" sz="1200" spc="-30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подтверждения</a:t>
            </a:r>
            <a:r>
              <a:rPr lang="ru-RU" sz="1200" spc="-290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медицинским</a:t>
            </a:r>
            <a:r>
              <a:rPr lang="ru-RU" sz="1200" spc="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работником</a:t>
            </a:r>
            <a:r>
              <a:rPr lang="ru-RU" sz="1200" spc="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ухудшения</a:t>
            </a:r>
            <a:r>
              <a:rPr lang="ru-RU" sz="1200" spc="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состояния</a:t>
            </a:r>
            <a:r>
              <a:rPr lang="ru-RU" sz="1200" spc="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здоровья</a:t>
            </a:r>
            <a:r>
              <a:rPr lang="ru-RU" sz="1200" spc="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участника</a:t>
            </a:r>
            <a:r>
              <a:rPr lang="ru-RU" sz="1200" spc="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и</a:t>
            </a:r>
            <a:r>
              <a:rPr lang="ru-RU" sz="1200" spc="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при</a:t>
            </a:r>
            <a:r>
              <a:rPr lang="ru-RU" sz="1200" spc="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согласии</a:t>
            </a:r>
            <a:r>
              <a:rPr lang="ru-RU" sz="1200" spc="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участника</a:t>
            </a:r>
            <a:r>
              <a:rPr lang="ru-RU" sz="1200" spc="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экзамена</a:t>
            </a:r>
            <a:r>
              <a:rPr lang="ru-RU" sz="1200" spc="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досрочно</a:t>
            </a:r>
            <a:r>
              <a:rPr lang="ru-RU" sz="1200" spc="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завершить</a:t>
            </a:r>
            <a:r>
              <a:rPr lang="ru-RU" sz="1200" spc="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экзамен</a:t>
            </a:r>
            <a:r>
              <a:rPr lang="ru-RU" sz="1200" spc="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оформляется</a:t>
            </a:r>
            <a:r>
              <a:rPr lang="ru-RU" sz="1200" spc="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«Акт</a:t>
            </a:r>
            <a:r>
              <a:rPr lang="ru-RU" sz="1200" spc="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о</a:t>
            </a:r>
            <a:r>
              <a:rPr lang="ru-RU" sz="1200" spc="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досрочном</a:t>
            </a:r>
            <a:r>
              <a:rPr lang="ru-RU" sz="1200" spc="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завершении</a:t>
            </a:r>
            <a:r>
              <a:rPr lang="ru-RU" sz="1200" spc="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экзамена</a:t>
            </a:r>
            <a:r>
              <a:rPr lang="ru-RU" sz="1200" spc="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по</a:t>
            </a:r>
            <a:r>
              <a:rPr lang="ru-RU" sz="1200" spc="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объективным причинам» (в двух экземплярах). Первый экземпляр акта выдается участнику, второй</a:t>
            </a:r>
            <a:r>
              <a:rPr lang="ru-RU" sz="1200" spc="5" dirty="0">
                <a:ea typeface="Times New Roman" panose="02020603050405020304" pitchFamily="18" charset="0"/>
              </a:rPr>
              <a:t> </a:t>
            </a:r>
            <a:r>
              <a:rPr lang="ru-RU" sz="1200" spc="-5" dirty="0">
                <a:ea typeface="Times New Roman" panose="02020603050405020304" pitchFamily="18" charset="0"/>
              </a:rPr>
              <a:t>экземпляр</a:t>
            </a:r>
            <a:r>
              <a:rPr lang="ru-RU" sz="1200" spc="-60" dirty="0">
                <a:ea typeface="Times New Roman" panose="02020603050405020304" pitchFamily="18" charset="0"/>
              </a:rPr>
              <a:t> </a:t>
            </a:r>
            <a:r>
              <a:rPr lang="ru-RU" sz="1200" spc="-5" dirty="0">
                <a:ea typeface="Times New Roman" panose="02020603050405020304" pitchFamily="18" charset="0"/>
              </a:rPr>
              <a:t>в</a:t>
            </a:r>
            <a:r>
              <a:rPr lang="ru-RU" sz="1200" spc="-60" dirty="0">
                <a:ea typeface="Times New Roman" panose="02020603050405020304" pitchFamily="18" charset="0"/>
              </a:rPr>
              <a:t> </a:t>
            </a:r>
            <a:r>
              <a:rPr lang="ru-RU" sz="1200" spc="-5" dirty="0">
                <a:ea typeface="Times New Roman" panose="02020603050405020304" pitchFamily="18" charset="0"/>
              </a:rPr>
              <a:t>тот</a:t>
            </a:r>
            <a:r>
              <a:rPr lang="ru-RU" sz="1200" spc="-55" dirty="0">
                <a:ea typeface="Times New Roman" panose="02020603050405020304" pitchFamily="18" charset="0"/>
              </a:rPr>
              <a:t> </a:t>
            </a:r>
            <a:r>
              <a:rPr lang="ru-RU" sz="1200" spc="-5" dirty="0">
                <a:ea typeface="Times New Roman" panose="02020603050405020304" pitchFamily="18" charset="0"/>
              </a:rPr>
              <a:t>же</a:t>
            </a:r>
            <a:r>
              <a:rPr lang="ru-RU" sz="1200" spc="-70" dirty="0">
                <a:ea typeface="Times New Roman" panose="02020603050405020304" pitchFamily="18" charset="0"/>
              </a:rPr>
              <a:t> </a:t>
            </a:r>
            <a:r>
              <a:rPr lang="ru-RU" sz="1200" spc="-5" dirty="0">
                <a:ea typeface="Times New Roman" panose="02020603050405020304" pitchFamily="18" charset="0"/>
              </a:rPr>
              <a:t>день</a:t>
            </a:r>
            <a:r>
              <a:rPr lang="ru-RU" sz="1200" spc="-45" dirty="0">
                <a:ea typeface="Times New Roman" panose="02020603050405020304" pitchFamily="18" charset="0"/>
              </a:rPr>
              <a:t> </a:t>
            </a:r>
            <a:r>
              <a:rPr lang="ru-RU" sz="1200" spc="-5" dirty="0">
                <a:ea typeface="Times New Roman" panose="02020603050405020304" pitchFamily="18" charset="0"/>
              </a:rPr>
              <a:t>направляется</a:t>
            </a:r>
            <a:r>
              <a:rPr lang="ru-RU" sz="1200" spc="-50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в</a:t>
            </a:r>
            <a:r>
              <a:rPr lang="ru-RU" sz="1200" spc="-6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ГЭК</a:t>
            </a:r>
            <a:r>
              <a:rPr lang="ru-RU" sz="1200" spc="-4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ГИА-9.</a:t>
            </a:r>
            <a:r>
              <a:rPr lang="ru-RU" sz="1200" spc="-40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В</a:t>
            </a:r>
            <a:r>
              <a:rPr lang="ru-RU" sz="1200" spc="-60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этом</a:t>
            </a:r>
            <a:r>
              <a:rPr lang="ru-RU" sz="1200" spc="-6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случае</a:t>
            </a:r>
            <a:r>
              <a:rPr lang="ru-RU" sz="1200" spc="-30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участник</a:t>
            </a:r>
            <a:r>
              <a:rPr lang="ru-RU" sz="1200" spc="-4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по</a:t>
            </a:r>
            <a:r>
              <a:rPr lang="ru-RU" sz="1200" spc="-60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решению</a:t>
            </a:r>
            <a:r>
              <a:rPr lang="ru-RU" sz="1200" spc="-50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председателя</a:t>
            </a:r>
            <a:r>
              <a:rPr lang="ru-RU" sz="1200" spc="-28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ГЭК ГИА-9 повторно допускается к</a:t>
            </a:r>
            <a:r>
              <a:rPr lang="ru-RU" sz="1200" spc="-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экзамену</a:t>
            </a:r>
            <a:r>
              <a:rPr lang="ru-RU" sz="1200" spc="-1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в</a:t>
            </a:r>
            <a:r>
              <a:rPr lang="ru-RU" sz="1200" spc="-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резервные</a:t>
            </a:r>
            <a:r>
              <a:rPr lang="ru-RU" sz="1200" spc="-10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сроки.</a:t>
            </a:r>
          </a:p>
          <a:p>
            <a:pPr marR="77470"/>
            <a:r>
              <a:rPr lang="ru-RU" sz="1200" b="1" dirty="0">
                <a:ea typeface="Times New Roman" panose="02020603050405020304" pitchFamily="18" charset="0"/>
              </a:rPr>
              <a:t> </a:t>
            </a:r>
            <a:endParaRPr lang="ru-RU" sz="1200" dirty="0">
              <a:ea typeface="Times New Roman" panose="02020603050405020304" pitchFamily="18" charset="0"/>
            </a:endParaRPr>
          </a:p>
          <a:p>
            <a:pPr marR="77470"/>
            <a:r>
              <a:rPr lang="ru-RU" sz="1200" b="1" u="sng" dirty="0">
                <a:ea typeface="Times New Roman" panose="02020603050405020304" pitchFamily="18" charset="0"/>
              </a:rPr>
              <a:t>За</a:t>
            </a:r>
            <a:r>
              <a:rPr lang="ru-RU" sz="1200" b="1" u="sng" spc="-65" dirty="0">
                <a:ea typeface="Times New Roman" panose="02020603050405020304" pitchFamily="18" charset="0"/>
              </a:rPr>
              <a:t> </a:t>
            </a:r>
            <a:r>
              <a:rPr lang="ru-RU" sz="1200" b="1" u="sng" dirty="0">
                <a:ea typeface="Times New Roman" panose="02020603050405020304" pitchFamily="18" charset="0"/>
              </a:rPr>
              <a:t>30</a:t>
            </a:r>
            <a:r>
              <a:rPr lang="ru-RU" sz="1200" b="1" u="sng" spc="-60" dirty="0">
                <a:ea typeface="Times New Roman" panose="02020603050405020304" pitchFamily="18" charset="0"/>
              </a:rPr>
              <a:t> </a:t>
            </a:r>
            <a:r>
              <a:rPr lang="ru-RU" sz="1200" b="1" u="sng" dirty="0">
                <a:ea typeface="Times New Roman" panose="02020603050405020304" pitchFamily="18" charset="0"/>
              </a:rPr>
              <a:t>минут</a:t>
            </a:r>
            <a:r>
              <a:rPr lang="ru-RU" sz="1200" b="1" u="sng" spc="-50" dirty="0">
                <a:ea typeface="Times New Roman" panose="02020603050405020304" pitchFamily="18" charset="0"/>
              </a:rPr>
              <a:t> </a:t>
            </a:r>
            <a:r>
              <a:rPr lang="ru-RU" sz="1200" b="1" u="sng" dirty="0">
                <a:ea typeface="Times New Roman" panose="02020603050405020304" pitchFamily="18" charset="0"/>
              </a:rPr>
              <a:t>и</a:t>
            </a:r>
            <a:r>
              <a:rPr lang="ru-RU" sz="1200" b="1" u="sng" spc="-60" dirty="0">
                <a:ea typeface="Times New Roman" panose="02020603050405020304" pitchFamily="18" charset="0"/>
              </a:rPr>
              <a:t> </a:t>
            </a:r>
            <a:r>
              <a:rPr lang="ru-RU" sz="1200" b="1" u="sng" dirty="0">
                <a:ea typeface="Times New Roman" panose="02020603050405020304" pitchFamily="18" charset="0"/>
              </a:rPr>
              <a:t>за</a:t>
            </a:r>
            <a:r>
              <a:rPr lang="ru-RU" sz="1200" b="1" u="sng" spc="-65" dirty="0">
                <a:ea typeface="Times New Roman" panose="02020603050405020304" pitchFamily="18" charset="0"/>
              </a:rPr>
              <a:t> </a:t>
            </a:r>
            <a:r>
              <a:rPr lang="ru-RU" sz="1200" b="1" u="sng" dirty="0">
                <a:ea typeface="Times New Roman" panose="02020603050405020304" pitchFamily="18" charset="0"/>
              </a:rPr>
              <a:t>5</a:t>
            </a:r>
            <a:r>
              <a:rPr lang="ru-RU" sz="1200" b="1" u="sng" spc="-55" dirty="0">
                <a:ea typeface="Times New Roman" panose="02020603050405020304" pitchFamily="18" charset="0"/>
              </a:rPr>
              <a:t> </a:t>
            </a:r>
            <a:r>
              <a:rPr lang="ru-RU" sz="1200" b="1" u="sng" dirty="0">
                <a:ea typeface="Times New Roman" panose="02020603050405020304" pitchFamily="18" charset="0"/>
              </a:rPr>
              <a:t>минут</a:t>
            </a:r>
            <a:r>
              <a:rPr lang="ru-RU" sz="1200" b="1" u="sng" spc="-50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до</a:t>
            </a:r>
            <a:r>
              <a:rPr lang="ru-RU" sz="1200" spc="-60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окончания</a:t>
            </a:r>
            <a:r>
              <a:rPr lang="ru-RU" sz="1200" spc="-60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экзамена</a:t>
            </a:r>
            <a:r>
              <a:rPr lang="ru-RU" sz="1200" spc="-70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организаторы</a:t>
            </a:r>
            <a:r>
              <a:rPr lang="ru-RU" sz="1200" spc="-60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сообщают</a:t>
            </a:r>
            <a:r>
              <a:rPr lang="ru-RU" sz="1200" spc="-4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участникам</a:t>
            </a:r>
            <a:r>
              <a:rPr lang="ru-RU" sz="1200" spc="-70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о</a:t>
            </a:r>
            <a:r>
              <a:rPr lang="ru-RU" sz="1200" spc="-60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скором</a:t>
            </a:r>
            <a:r>
              <a:rPr lang="ru-RU" sz="1200" spc="-28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завершении экзамена и напоминают о необходимости перенести ответы из черновиков и КИМ в</a:t>
            </a:r>
            <a:r>
              <a:rPr lang="ru-RU" sz="1200" spc="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бланки ответов.</a:t>
            </a:r>
          </a:p>
          <a:p>
            <a:pPr marR="74295"/>
            <a:r>
              <a:rPr lang="ru-RU" sz="1200" dirty="0">
                <a:ea typeface="Times New Roman" panose="02020603050405020304" pitchFamily="18" charset="0"/>
              </a:rPr>
              <a:t> </a:t>
            </a:r>
          </a:p>
          <a:p>
            <a:pPr marR="74295"/>
            <a:r>
              <a:rPr lang="ru-RU" sz="1200" dirty="0">
                <a:ea typeface="Times New Roman" panose="02020603050405020304" pitchFamily="18" charset="0"/>
              </a:rPr>
              <a:t>Участники, завершившие выполнение экзаменационной работы до объявления об окончании</a:t>
            </a:r>
            <a:r>
              <a:rPr lang="ru-RU" sz="1200" spc="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экзамена,</a:t>
            </a:r>
            <a:r>
              <a:rPr lang="ru-RU" sz="1200" spc="-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имеют право</a:t>
            </a:r>
            <a:r>
              <a:rPr lang="ru-RU" sz="1200" spc="-10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сдать</a:t>
            </a:r>
            <a:r>
              <a:rPr lang="ru-RU" sz="1200" spc="10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ЭМ организаторам</a:t>
            </a:r>
            <a:r>
              <a:rPr lang="ru-RU" sz="1200" spc="-10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в</a:t>
            </a:r>
            <a:r>
              <a:rPr lang="ru-RU" sz="1200" spc="-5" dirty="0"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ea typeface="Times New Roman" panose="02020603050405020304" pitchFamily="18" charset="0"/>
              </a:rPr>
              <a:t>аудитории</a:t>
            </a:r>
          </a:p>
          <a:p>
            <a:pPr marR="74295"/>
            <a:r>
              <a:rPr lang="ru-RU" sz="1200" dirty="0" smtClean="0">
                <a:ea typeface="Times New Roman" panose="02020603050405020304" pitchFamily="18" charset="0"/>
              </a:rPr>
              <a:t>и</a:t>
            </a:r>
            <a:r>
              <a:rPr lang="ru-RU" sz="1200" spc="-15" dirty="0" smtClean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покинуть</a:t>
            </a:r>
            <a:r>
              <a:rPr lang="ru-RU" sz="1200" spc="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ППЭ.</a:t>
            </a:r>
          </a:p>
          <a:p>
            <a:pPr marR="74295"/>
            <a:r>
              <a:rPr lang="ru-RU" sz="1200" dirty="0">
                <a:ea typeface="Times New Roman" panose="02020603050405020304" pitchFamily="18" charset="0"/>
              </a:rPr>
              <a:t> </a:t>
            </a:r>
          </a:p>
          <a:p>
            <a:pPr marR="74295"/>
            <a:r>
              <a:rPr lang="ru-RU" sz="1200" dirty="0">
                <a:ea typeface="Times New Roman" panose="02020603050405020304" pitchFamily="18" charset="0"/>
              </a:rPr>
              <a:t>Если при проведении экзамена работниками ППЭ или другими участниками был нарушен</a:t>
            </a:r>
            <a:r>
              <a:rPr lang="ru-RU" sz="1200" spc="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Порядок</a:t>
            </a:r>
            <a:r>
              <a:rPr lang="ru-RU" sz="1200" spc="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проведения</a:t>
            </a:r>
            <a:r>
              <a:rPr lang="ru-RU" sz="1200" spc="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ГИА-9,</a:t>
            </a:r>
            <a:r>
              <a:rPr lang="ru-RU" sz="1200" spc="5" dirty="0">
                <a:ea typeface="Times New Roman" panose="02020603050405020304" pitchFamily="18" charset="0"/>
              </a:rPr>
              <a:t> </a:t>
            </a:r>
            <a:r>
              <a:rPr lang="ru-RU" sz="1200" b="1" u="sng" dirty="0">
                <a:ea typeface="Times New Roman" panose="02020603050405020304" pitchFamily="18" charset="0"/>
              </a:rPr>
              <a:t>участник имеет</a:t>
            </a:r>
            <a:r>
              <a:rPr lang="ru-RU" sz="1200" b="1" u="sng" spc="5" dirty="0">
                <a:ea typeface="Times New Roman" panose="02020603050405020304" pitchFamily="18" charset="0"/>
              </a:rPr>
              <a:t> </a:t>
            </a:r>
            <a:r>
              <a:rPr lang="ru-RU" sz="1200" b="1" u="sng" dirty="0">
                <a:ea typeface="Times New Roman" panose="02020603050405020304" pitchFamily="18" charset="0"/>
              </a:rPr>
              <a:t>право</a:t>
            </a:r>
            <a:r>
              <a:rPr lang="ru-RU" sz="1200" b="1" u="sng" spc="5" dirty="0">
                <a:ea typeface="Times New Roman" panose="02020603050405020304" pitchFamily="18" charset="0"/>
              </a:rPr>
              <a:t> </a:t>
            </a:r>
            <a:r>
              <a:rPr lang="ru-RU" sz="1200" b="1" u="sng" dirty="0">
                <a:ea typeface="Times New Roman" panose="02020603050405020304" pitchFamily="18" charset="0"/>
              </a:rPr>
              <a:t>подать</a:t>
            </a:r>
            <a:r>
              <a:rPr lang="ru-RU" sz="1200" b="1" u="sng" spc="5" dirty="0">
                <a:ea typeface="Times New Roman" panose="02020603050405020304" pitchFamily="18" charset="0"/>
              </a:rPr>
              <a:t> </a:t>
            </a:r>
            <a:r>
              <a:rPr lang="ru-RU" sz="1200" b="1" u="sng" dirty="0">
                <a:ea typeface="Times New Roman" panose="02020603050405020304" pitchFamily="18" charset="0"/>
              </a:rPr>
              <a:t>апелляцию</a:t>
            </a:r>
            <a:r>
              <a:rPr lang="ru-RU" sz="1200" b="1" u="sng" spc="5" dirty="0">
                <a:ea typeface="Times New Roman" panose="02020603050405020304" pitchFamily="18" charset="0"/>
              </a:rPr>
              <a:t> </a:t>
            </a:r>
            <a:r>
              <a:rPr lang="ru-RU" sz="1200" b="1" u="sng" dirty="0">
                <a:ea typeface="Times New Roman" panose="02020603050405020304" pitchFamily="18" charset="0"/>
              </a:rPr>
              <a:t>о нарушении</a:t>
            </a:r>
            <a:r>
              <a:rPr lang="ru-RU" sz="1200" b="1" u="sng" spc="5" dirty="0">
                <a:ea typeface="Times New Roman" panose="02020603050405020304" pitchFamily="18" charset="0"/>
              </a:rPr>
              <a:t> </a:t>
            </a:r>
            <a:r>
              <a:rPr lang="ru-RU" sz="1200" b="1" u="sng" dirty="0">
                <a:ea typeface="Times New Roman" panose="02020603050405020304" pitchFamily="18" charset="0"/>
              </a:rPr>
              <a:t>Порядка</a:t>
            </a:r>
            <a:r>
              <a:rPr lang="ru-RU" sz="1200" spc="-28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проведения ГИА-9. Апелляция о нарушении Порядка проведения ГИА-9 подается </a:t>
            </a:r>
            <a:r>
              <a:rPr lang="ru-RU" sz="1200" b="1" u="sng" dirty="0">
                <a:ea typeface="Times New Roman" panose="02020603050405020304" pitchFamily="18" charset="0"/>
              </a:rPr>
              <a:t>в день проведения</a:t>
            </a:r>
            <a:r>
              <a:rPr lang="ru-RU" sz="1200" b="1" u="sng" spc="5" dirty="0">
                <a:ea typeface="Times New Roman" panose="02020603050405020304" pitchFamily="18" charset="0"/>
              </a:rPr>
              <a:t> </a:t>
            </a:r>
            <a:r>
              <a:rPr lang="ru-RU" sz="1200" b="1" u="sng" dirty="0">
                <a:ea typeface="Times New Roman" panose="02020603050405020304" pitchFamily="18" charset="0"/>
              </a:rPr>
              <a:t>экзамена</a:t>
            </a:r>
            <a:r>
              <a:rPr lang="ru-RU" sz="1200" spc="-10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члену</a:t>
            </a:r>
            <a:r>
              <a:rPr lang="ru-RU" sz="1200" spc="-2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ГЭК</a:t>
            </a:r>
            <a:r>
              <a:rPr lang="ru-RU" sz="1200" spc="10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ГИА-9 </a:t>
            </a:r>
            <a:r>
              <a:rPr lang="ru-RU" sz="1200" b="1" u="sng" dirty="0">
                <a:ea typeface="Times New Roman" panose="02020603050405020304" pitchFamily="18" charset="0"/>
              </a:rPr>
              <a:t>до выхода</a:t>
            </a:r>
            <a:r>
              <a:rPr lang="ru-RU" sz="1200" b="1" u="sng" spc="-5" dirty="0">
                <a:ea typeface="Times New Roman" panose="02020603050405020304" pitchFamily="18" charset="0"/>
              </a:rPr>
              <a:t> </a:t>
            </a:r>
            <a:r>
              <a:rPr lang="ru-RU" sz="1200" b="1" u="sng" dirty="0">
                <a:ea typeface="Times New Roman" panose="02020603050405020304" pitchFamily="18" charset="0"/>
              </a:rPr>
              <a:t>из ППЭ</a:t>
            </a:r>
            <a:r>
              <a:rPr lang="ru-RU" sz="1200" dirty="0">
                <a:ea typeface="Times New Roman" panose="02020603050405020304" pitchFamily="18" charset="0"/>
              </a:rPr>
              <a:t>.</a:t>
            </a:r>
          </a:p>
          <a:p>
            <a:pPr marR="74295"/>
            <a:r>
              <a:rPr lang="ru-RU" sz="1200" dirty="0">
                <a:ea typeface="Times New Roman" panose="02020603050405020304" pitchFamily="18" charset="0"/>
              </a:rPr>
              <a:t> </a:t>
            </a:r>
          </a:p>
          <a:p>
            <a:pPr marR="73025"/>
            <a:r>
              <a:rPr lang="ru-RU" sz="1200" dirty="0">
                <a:ea typeface="Times New Roman" panose="02020603050405020304" pitchFamily="18" charset="0"/>
              </a:rPr>
              <a:t>При удовлетворении апелляции о нарушении Порядка проведения ГИА-9 результат экзамена,</a:t>
            </a:r>
            <a:r>
              <a:rPr lang="ru-RU" sz="1200" spc="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по</a:t>
            </a:r>
            <a:r>
              <a:rPr lang="ru-RU" sz="1200" spc="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процедуре</a:t>
            </a:r>
            <a:r>
              <a:rPr lang="ru-RU" sz="1200" spc="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которого</a:t>
            </a:r>
            <a:r>
              <a:rPr lang="ru-RU" sz="1200" spc="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участником</a:t>
            </a:r>
            <a:r>
              <a:rPr lang="ru-RU" sz="1200" spc="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была</a:t>
            </a:r>
            <a:r>
              <a:rPr lang="ru-RU" sz="1200" spc="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подана</a:t>
            </a:r>
            <a:r>
              <a:rPr lang="ru-RU" sz="1200" spc="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апелляция,</a:t>
            </a:r>
            <a:r>
              <a:rPr lang="ru-RU" sz="1200" spc="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аннулируется,</a:t>
            </a:r>
            <a:r>
              <a:rPr lang="ru-RU" sz="1200" spc="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и</a:t>
            </a:r>
            <a:r>
              <a:rPr lang="ru-RU" sz="1200" spc="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участнику</a:t>
            </a:r>
            <a:r>
              <a:rPr lang="ru-RU" sz="1200" spc="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предоставляется возможность сдать экзамен по данному предмету в иной день, предусмотренный</a:t>
            </a:r>
            <a:r>
              <a:rPr lang="ru-RU" sz="1200" spc="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расписанием</a:t>
            </a:r>
            <a:r>
              <a:rPr lang="ru-RU" sz="1200" spc="-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проведения ОГЭ/ГВЭ.</a:t>
            </a:r>
          </a:p>
          <a:p>
            <a:pPr marR="73025"/>
            <a:r>
              <a:rPr lang="ru-RU" sz="1200" dirty="0">
                <a:ea typeface="Times New Roman" panose="02020603050405020304" pitchFamily="18" charset="0"/>
              </a:rPr>
              <a:t> </a:t>
            </a:r>
          </a:p>
          <a:p>
            <a:r>
              <a:rPr lang="ru-RU" sz="1200" dirty="0">
                <a:ea typeface="Times New Roman" panose="02020603050405020304" pitchFamily="18" charset="0"/>
              </a:rPr>
              <a:t>Апелляция</a:t>
            </a:r>
            <a:r>
              <a:rPr lang="ru-RU" sz="1200" spc="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по</a:t>
            </a:r>
            <a:r>
              <a:rPr lang="ru-RU" sz="1200" spc="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вопросам</a:t>
            </a:r>
            <a:r>
              <a:rPr lang="ru-RU" sz="1200" spc="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содержания</a:t>
            </a:r>
            <a:r>
              <a:rPr lang="ru-RU" sz="1200" spc="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и</a:t>
            </a:r>
            <a:r>
              <a:rPr lang="ru-RU" sz="1200" spc="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структуры</a:t>
            </a:r>
            <a:r>
              <a:rPr lang="ru-RU" sz="1200" spc="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КИМ</a:t>
            </a:r>
            <a:r>
              <a:rPr lang="ru-RU" sz="1200" spc="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не</a:t>
            </a:r>
            <a:r>
              <a:rPr lang="ru-RU" sz="1200" spc="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рассматривается</a:t>
            </a:r>
            <a:r>
              <a:rPr lang="ru-RU" sz="1200" spc="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конфликтной</a:t>
            </a:r>
            <a:r>
              <a:rPr lang="ru-RU" sz="1200" spc="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комиссией при проведении ГИА-9 (КК</a:t>
            </a:r>
            <a:r>
              <a:rPr lang="ru-RU" sz="1200" dirty="0" smtClean="0">
                <a:ea typeface="Times New Roman" panose="02020603050405020304" pitchFamily="18" charset="0"/>
              </a:rPr>
              <a:t>).</a:t>
            </a:r>
          </a:p>
          <a:p>
            <a:r>
              <a:rPr lang="ru-RU" sz="1200" b="1" i="1" dirty="0" smtClean="0">
                <a:ea typeface="Times New Roman" panose="02020603050405020304" pitchFamily="18" charset="0"/>
              </a:rPr>
              <a:t>Участники </a:t>
            </a:r>
            <a:r>
              <a:rPr lang="ru-RU" sz="1200" b="1" i="1" dirty="0">
                <a:ea typeface="Times New Roman" panose="02020603050405020304" pitchFamily="18" charset="0"/>
              </a:rPr>
              <a:t>имеют право составить претензию в свободной</a:t>
            </a:r>
            <a:r>
              <a:rPr lang="ru-RU" sz="1200" b="1" i="1" spc="5" dirty="0">
                <a:ea typeface="Times New Roman" panose="02020603050405020304" pitchFamily="18" charset="0"/>
              </a:rPr>
              <a:t> </a:t>
            </a:r>
            <a:r>
              <a:rPr lang="ru-RU" sz="1200" b="1" i="1" dirty="0">
                <a:ea typeface="Times New Roman" panose="02020603050405020304" pitchFamily="18" charset="0"/>
              </a:rPr>
              <a:t>форме,</a:t>
            </a:r>
            <a:r>
              <a:rPr lang="ru-RU" sz="1200" dirty="0">
                <a:ea typeface="Times New Roman" panose="02020603050405020304" pitchFamily="18" charset="0"/>
              </a:rPr>
              <a:t> в которой необходимо кратко изложить проблему, а также указать номер варианта и номер</a:t>
            </a:r>
            <a:r>
              <a:rPr lang="ru-RU" sz="1200" spc="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задания, и</a:t>
            </a:r>
            <a:r>
              <a:rPr lang="ru-RU" sz="1200" spc="-10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передать</a:t>
            </a:r>
            <a:r>
              <a:rPr lang="ru-RU" sz="1200" spc="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её</a:t>
            </a:r>
            <a:r>
              <a:rPr lang="ru-RU" sz="1200" spc="-10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руководителю ППЭ</a:t>
            </a:r>
            <a:r>
              <a:rPr lang="ru-RU" sz="1200" spc="-5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в</a:t>
            </a:r>
            <a:r>
              <a:rPr lang="ru-RU" sz="1200" spc="-10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день проведения экзаменов.</a:t>
            </a:r>
            <a:endParaRPr lang="ru-RU" sz="1400" dirty="0"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E2BA77C-4393-DD43-8AFF-64E293742EF1}"/>
              </a:ext>
            </a:extLst>
          </p:cNvPr>
          <p:cNvSpPr/>
          <p:nvPr/>
        </p:nvSpPr>
        <p:spPr>
          <a:xfrm>
            <a:off x="284586" y="302312"/>
            <a:ext cx="45719" cy="53319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08333" y="368854"/>
            <a:ext cx="31390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ts val="1200"/>
              <a:tabLst>
                <a:tab pos="963295" algn="l"/>
              </a:tabLst>
            </a:pPr>
            <a:r>
              <a:rPr lang="ru-RU" sz="2000" b="1" kern="0" dirty="0">
                <a:latin typeface="Century Gothic" panose="020B0502020202020204" pitchFamily="34" charset="0"/>
                <a:ea typeface="Times New Roman" panose="02020603050405020304" pitchFamily="18" charset="0"/>
              </a:rPr>
              <a:t>Проведение экзамена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16135" t="32290" r="14630" b="33093"/>
          <a:stretch>
            <a:fillRect/>
          </a:stretch>
        </p:blipFill>
        <p:spPr>
          <a:xfrm>
            <a:off x="11043137" y="206256"/>
            <a:ext cx="1125416" cy="562708"/>
          </a:xfrm>
          <a:prstGeom prst="rect">
            <a:avLst/>
          </a:prstGeom>
        </p:spPr>
      </p:pic>
      <p:pic>
        <p:nvPicPr>
          <p:cNvPr id="6" name="Picture 19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flipV="1">
            <a:off x="11418357" y="6403698"/>
            <a:ext cx="635897" cy="33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12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88406" y="1376969"/>
            <a:ext cx="60898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Математика </a:t>
            </a:r>
          </a:p>
          <a:p>
            <a:r>
              <a:rPr lang="ru-RU" sz="1400" dirty="0" smtClean="0"/>
              <a:t>Литература</a:t>
            </a:r>
            <a:endParaRPr lang="ru-RU" sz="1400" dirty="0"/>
          </a:p>
          <a:p>
            <a:r>
              <a:rPr lang="ru-RU" sz="1400" dirty="0" smtClean="0"/>
              <a:t>Русский язык </a:t>
            </a:r>
          </a:p>
          <a:p>
            <a:endParaRPr lang="ru-RU" sz="1400" dirty="0"/>
          </a:p>
          <a:p>
            <a:r>
              <a:rPr lang="ru-RU" sz="1400" dirty="0" smtClean="0"/>
              <a:t>Физика</a:t>
            </a:r>
          </a:p>
          <a:p>
            <a:r>
              <a:rPr lang="ru-RU" sz="1400" dirty="0" smtClean="0"/>
              <a:t>Обществознание</a:t>
            </a:r>
          </a:p>
          <a:p>
            <a:r>
              <a:rPr lang="ru-RU" sz="1400" dirty="0" smtClean="0"/>
              <a:t>История</a:t>
            </a:r>
          </a:p>
          <a:p>
            <a:r>
              <a:rPr lang="ru-RU" sz="1400" dirty="0" smtClean="0"/>
              <a:t>Биология</a:t>
            </a:r>
            <a:endParaRPr lang="ru-RU" sz="1400" dirty="0"/>
          </a:p>
          <a:p>
            <a:r>
              <a:rPr lang="ru-RU" sz="1400" dirty="0" smtClean="0"/>
              <a:t>Химия </a:t>
            </a:r>
            <a:endParaRPr lang="ru-RU" sz="1400" dirty="0"/>
          </a:p>
          <a:p>
            <a:endParaRPr lang="ru-RU" sz="1400" dirty="0"/>
          </a:p>
          <a:p>
            <a:r>
              <a:rPr lang="ru-RU" sz="1400" dirty="0" smtClean="0"/>
              <a:t>Информатика </a:t>
            </a:r>
            <a:r>
              <a:rPr lang="ru-RU" sz="1400" dirty="0"/>
              <a:t>и </a:t>
            </a:r>
            <a:r>
              <a:rPr lang="ru-RU" sz="1400" dirty="0" smtClean="0"/>
              <a:t>информационно-коммуникационные технологии </a:t>
            </a:r>
            <a:r>
              <a:rPr lang="ru-RU" sz="1400" dirty="0"/>
              <a:t>(ИКТ</a:t>
            </a:r>
            <a:r>
              <a:rPr lang="ru-RU" sz="1400" dirty="0" smtClean="0"/>
              <a:t>)</a:t>
            </a:r>
          </a:p>
          <a:p>
            <a:r>
              <a:rPr lang="ru-RU" sz="1400" dirty="0" smtClean="0"/>
              <a:t>География </a:t>
            </a:r>
            <a:endParaRPr lang="ru-RU" sz="1400" dirty="0"/>
          </a:p>
          <a:p>
            <a:endParaRPr lang="ru-RU" sz="1400" dirty="0"/>
          </a:p>
          <a:p>
            <a:r>
              <a:rPr lang="ru-RU" sz="1400" dirty="0" smtClean="0"/>
              <a:t>Иностранные языки </a:t>
            </a:r>
            <a:r>
              <a:rPr lang="ru-RU" sz="1400" dirty="0"/>
              <a:t>(английский, французский, немецкий, испанский) </a:t>
            </a:r>
            <a:r>
              <a:rPr lang="ru-RU" sz="1400" dirty="0" smtClean="0"/>
              <a:t>(кроме раздела </a:t>
            </a:r>
            <a:r>
              <a:rPr lang="ru-RU" sz="1400" dirty="0"/>
              <a:t>«Говорение</a:t>
            </a:r>
            <a:r>
              <a:rPr lang="ru-RU" sz="1400" dirty="0" smtClean="0"/>
              <a:t>») </a:t>
            </a:r>
          </a:p>
          <a:p>
            <a:endParaRPr lang="ru-RU" sz="1400" dirty="0" smtClean="0"/>
          </a:p>
          <a:p>
            <a:r>
              <a:rPr lang="ru-RU" sz="1400" dirty="0"/>
              <a:t>Иностранные языки (английский, французский, немецкий, испанский) </a:t>
            </a:r>
            <a:r>
              <a:rPr lang="ru-RU" sz="1400" dirty="0" smtClean="0"/>
              <a:t>(раздел </a:t>
            </a:r>
            <a:r>
              <a:rPr lang="ru-RU" sz="1400" dirty="0"/>
              <a:t>«Говорение»)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E2BA77C-4393-DD43-8AFF-64E293742EF1}"/>
              </a:ext>
            </a:extLst>
          </p:cNvPr>
          <p:cNvSpPr/>
          <p:nvPr/>
        </p:nvSpPr>
        <p:spPr>
          <a:xfrm>
            <a:off x="284586" y="302312"/>
            <a:ext cx="45719" cy="53319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30305" y="384243"/>
            <a:ext cx="35237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Century Gothic" panose="020B0502020202020204" pitchFamily="34" charset="0"/>
              </a:rPr>
              <a:t>Продолжительность </a:t>
            </a:r>
            <a:r>
              <a:rPr lang="ru-RU" sz="2000" b="1" dirty="0" smtClean="0">
                <a:latin typeface="Century Gothic" panose="020B0502020202020204" pitchFamily="34" charset="0"/>
              </a:rPr>
              <a:t>ОГЭ </a:t>
            </a:r>
            <a:endParaRPr lang="ru-RU" sz="2000" b="1" dirty="0"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7965" y="1577998"/>
            <a:ext cx="23871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/>
              <a:t>3 часа 55 минут (235 минут</a:t>
            </a:r>
            <a:r>
              <a:rPr lang="ru-RU" sz="1400" b="1" dirty="0" smtClean="0"/>
              <a:t>) </a:t>
            </a:r>
            <a:endParaRPr lang="ru-RU" sz="1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6381" y="3610971"/>
            <a:ext cx="23471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/>
              <a:t>2</a:t>
            </a:r>
            <a:r>
              <a:rPr lang="ru-RU" sz="1400" b="1" dirty="0" smtClean="0"/>
              <a:t> </a:t>
            </a:r>
            <a:r>
              <a:rPr lang="ru-RU" sz="1400" b="1" dirty="0"/>
              <a:t>часа </a:t>
            </a:r>
            <a:r>
              <a:rPr lang="ru-RU" sz="1400" b="1" dirty="0" smtClean="0"/>
              <a:t>30 </a:t>
            </a:r>
            <a:r>
              <a:rPr lang="ru-RU" sz="1400" b="1" dirty="0"/>
              <a:t>минут (</a:t>
            </a:r>
            <a:r>
              <a:rPr lang="ru-RU" sz="1400" b="1" dirty="0" smtClean="0"/>
              <a:t>150 </a:t>
            </a:r>
            <a:r>
              <a:rPr lang="ru-RU" sz="1400" b="1" dirty="0"/>
              <a:t>минут)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46380" y="2655691"/>
            <a:ext cx="16033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/>
              <a:t>3 часа (180 минут</a:t>
            </a:r>
            <a:r>
              <a:rPr lang="ru-RU" sz="1400" b="1" dirty="0" smtClean="0"/>
              <a:t>)</a:t>
            </a:r>
            <a:endParaRPr lang="ru-RU" sz="1400" b="1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447965" y="2116218"/>
            <a:ext cx="956046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446380" y="3442891"/>
            <a:ext cx="956046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446380" y="4099989"/>
            <a:ext cx="956046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447965" y="4760705"/>
            <a:ext cx="956046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5"/>
          <p:cNvPicPr>
            <a:picLocks noChangeAspect="1"/>
          </p:cNvPicPr>
          <p:nvPr/>
        </p:nvPicPr>
        <p:blipFill>
          <a:blip r:embed="rId2"/>
          <a:srcRect l="16135" t="32290" r="14630" b="33093"/>
          <a:stretch>
            <a:fillRect/>
          </a:stretch>
        </p:blipFill>
        <p:spPr>
          <a:xfrm>
            <a:off x="11043137" y="206256"/>
            <a:ext cx="1125416" cy="562708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446380" y="4288295"/>
            <a:ext cx="16033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/>
              <a:t>2</a:t>
            </a:r>
            <a:r>
              <a:rPr lang="ru-RU" sz="1400" b="1" dirty="0" smtClean="0"/>
              <a:t> </a:t>
            </a:r>
            <a:r>
              <a:rPr lang="ru-RU" sz="1400" b="1" dirty="0"/>
              <a:t>часа </a:t>
            </a:r>
            <a:r>
              <a:rPr lang="ru-RU" sz="1400" b="1" dirty="0" smtClean="0"/>
              <a:t>(120 </a:t>
            </a:r>
            <a:r>
              <a:rPr lang="ru-RU" sz="1400" b="1" dirty="0"/>
              <a:t>минут)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47965" y="4888484"/>
            <a:ext cx="888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15 минут</a:t>
            </a:r>
            <a:endParaRPr lang="ru-RU" sz="1400" b="1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180481D-342F-0741-9CAE-FF3516779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784850"/>
            <a:ext cx="12192000" cy="107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64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1359</TotalTime>
  <Words>2368</Words>
  <Application>Microsoft Office PowerPoint</Application>
  <PresentationFormat>Широкоэкранный</PresentationFormat>
  <Paragraphs>346</Paragraphs>
  <Slides>17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student</cp:lastModifiedBy>
  <cp:revision>148</cp:revision>
  <dcterms:created xsi:type="dcterms:W3CDTF">2022-01-26T19:32:16Z</dcterms:created>
  <dcterms:modified xsi:type="dcterms:W3CDTF">2022-04-29T09:34:37Z</dcterms:modified>
</cp:coreProperties>
</file>